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99" r:id="rId6"/>
    <p:sldId id="301" r:id="rId7"/>
    <p:sldId id="303" r:id="rId8"/>
    <p:sldId id="304" r:id="rId9"/>
    <p:sldId id="270" r:id="rId10"/>
    <p:sldId id="308" r:id="rId11"/>
    <p:sldId id="298" r:id="rId12"/>
    <p:sldId id="300" r:id="rId13"/>
    <p:sldId id="259" r:id="rId14"/>
    <p:sldId id="268" r:id="rId15"/>
    <p:sldId id="297" r:id="rId16"/>
    <p:sldId id="292"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304667"/>
    <a:srgbClr val="B830AB"/>
    <a:srgbClr val="FFFFFF"/>
    <a:srgbClr val="26293B"/>
    <a:srgbClr val="F2C955"/>
    <a:srgbClr val="000099"/>
    <a:srgbClr val="E5F0FF"/>
    <a:srgbClr val="FDFFFF"/>
    <a:srgbClr val="44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6" autoAdjust="0"/>
    <p:restoredTop sz="84575" autoAdjust="0"/>
  </p:normalViewPr>
  <p:slideViewPr>
    <p:cSldViewPr snapToGrid="0">
      <p:cViewPr varScale="1">
        <p:scale>
          <a:sx n="70" d="100"/>
          <a:sy n="70" d="100"/>
        </p:scale>
        <p:origin x="1402"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hyperlink" Target="https://retail.economictimes.indiatimes.com/" TargetMode="External"/><Relationship Id="rId2" Type="http://schemas.openxmlformats.org/officeDocument/2006/relationships/hyperlink" Target="https://www.bigbasket.com/" TargetMode="External"/><Relationship Id="rId1" Type="http://schemas.openxmlformats.org/officeDocument/2006/relationships/hyperlink" Target="https://en.wikipedia.org/wiki/Main_Page" TargetMode="External"/><Relationship Id="rId4" Type="http://schemas.openxmlformats.org/officeDocument/2006/relationships/hyperlink" Target="https://www.mbaskool.com/marketing-mix/services/17382-big-basket.html"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retail.economictimes.indiatimes.com/" TargetMode="External"/><Relationship Id="rId2" Type="http://schemas.openxmlformats.org/officeDocument/2006/relationships/hyperlink" Target="https://www.bigbasket.com/" TargetMode="External"/><Relationship Id="rId1" Type="http://schemas.openxmlformats.org/officeDocument/2006/relationships/hyperlink" Target="https://en.wikipedia.org/wiki/Main_Page" TargetMode="External"/><Relationship Id="rId4" Type="http://schemas.openxmlformats.org/officeDocument/2006/relationships/hyperlink" Target="https://www.mbaskool.com/marketing-mix/services/17382-big-basket.html"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AAD4DC-C9B1-495A-8B23-11E3D68BA1D2}"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759EEAFF-C17F-4836-AF7E-CAF505F03F78}">
      <dgm:prSet phldrT="[Text]"/>
      <dgm:spPr/>
      <dgm:t>
        <a:bodyPr/>
        <a:lstStyle/>
        <a:p>
          <a:r>
            <a:rPr lang="en-US" dirty="0"/>
            <a:t>ATL</a:t>
          </a:r>
        </a:p>
      </dgm:t>
    </dgm:pt>
    <dgm:pt modelId="{43F22AB0-5873-4A9D-9E3E-B171DEC49BDF}" type="parTrans" cxnId="{3ADFB04D-B070-4F4A-B5C8-D388CC42C0A3}">
      <dgm:prSet/>
      <dgm:spPr/>
      <dgm:t>
        <a:bodyPr/>
        <a:lstStyle/>
        <a:p>
          <a:endParaRPr lang="en-US"/>
        </a:p>
      </dgm:t>
    </dgm:pt>
    <dgm:pt modelId="{943C5FF3-C17A-4455-B4B0-D8BADA86C8EA}" type="sibTrans" cxnId="{3ADFB04D-B070-4F4A-B5C8-D388CC42C0A3}">
      <dgm:prSet/>
      <dgm:spPr/>
      <dgm:t>
        <a:bodyPr/>
        <a:lstStyle/>
        <a:p>
          <a:endParaRPr lang="en-US"/>
        </a:p>
      </dgm:t>
    </dgm:pt>
    <dgm:pt modelId="{8D6473BA-ABDA-4439-B975-E95C431FF18C}">
      <dgm:prSet phldrT="[Text]" custT="1"/>
      <dgm:spPr/>
      <dgm:t>
        <a:bodyPr/>
        <a:lstStyle/>
        <a:p>
          <a:r>
            <a:rPr lang="en-US" sz="1400" dirty="0"/>
            <a:t>TV</a:t>
          </a:r>
        </a:p>
      </dgm:t>
    </dgm:pt>
    <dgm:pt modelId="{F17C9ADB-CC65-4A00-83F9-B71767B87BB0}" type="parTrans" cxnId="{0812B78E-8650-4904-A025-FBCD07E0FCD9}">
      <dgm:prSet/>
      <dgm:spPr/>
      <dgm:t>
        <a:bodyPr/>
        <a:lstStyle/>
        <a:p>
          <a:endParaRPr lang="en-US"/>
        </a:p>
      </dgm:t>
    </dgm:pt>
    <dgm:pt modelId="{E645A634-AF03-4294-9C2A-EF64E4BE7E95}" type="sibTrans" cxnId="{0812B78E-8650-4904-A025-FBCD07E0FCD9}">
      <dgm:prSet/>
      <dgm:spPr/>
      <dgm:t>
        <a:bodyPr/>
        <a:lstStyle/>
        <a:p>
          <a:endParaRPr lang="en-US"/>
        </a:p>
      </dgm:t>
    </dgm:pt>
    <dgm:pt modelId="{BCCFFBF7-91A6-4647-A8FF-973DAD3E52CF}">
      <dgm:prSet phldrT="[Text]"/>
      <dgm:spPr/>
      <dgm:t>
        <a:bodyPr/>
        <a:lstStyle/>
        <a:p>
          <a:r>
            <a:rPr lang="en-US" dirty="0"/>
            <a:t>TTL</a:t>
          </a:r>
        </a:p>
      </dgm:t>
    </dgm:pt>
    <dgm:pt modelId="{459E33CF-235E-4276-A2C5-260B181E5604}" type="parTrans" cxnId="{18F10BE6-F76C-40FF-976A-C366F3ED02C7}">
      <dgm:prSet/>
      <dgm:spPr/>
      <dgm:t>
        <a:bodyPr/>
        <a:lstStyle/>
        <a:p>
          <a:endParaRPr lang="en-US"/>
        </a:p>
      </dgm:t>
    </dgm:pt>
    <dgm:pt modelId="{977682EE-1AC1-4A23-9A69-E6FA66CEC84B}" type="sibTrans" cxnId="{18F10BE6-F76C-40FF-976A-C366F3ED02C7}">
      <dgm:prSet/>
      <dgm:spPr/>
      <dgm:t>
        <a:bodyPr/>
        <a:lstStyle/>
        <a:p>
          <a:endParaRPr lang="en-US"/>
        </a:p>
      </dgm:t>
    </dgm:pt>
    <dgm:pt modelId="{A4C63373-067C-4BB8-9DB5-95C1D5BBD3A2}">
      <dgm:prSet phldrT="[Text]" custT="1"/>
      <dgm:spPr/>
      <dgm:t>
        <a:bodyPr/>
        <a:lstStyle/>
        <a:p>
          <a:r>
            <a:rPr lang="en-US" sz="1400" dirty="0"/>
            <a:t>Social Media</a:t>
          </a:r>
        </a:p>
      </dgm:t>
    </dgm:pt>
    <dgm:pt modelId="{4E373275-D70B-4F95-B311-8D9FA5DF60FC}" type="parTrans" cxnId="{1EC28422-6D5F-4892-A59C-9384EC3918B7}">
      <dgm:prSet/>
      <dgm:spPr/>
      <dgm:t>
        <a:bodyPr/>
        <a:lstStyle/>
        <a:p>
          <a:endParaRPr lang="en-US"/>
        </a:p>
      </dgm:t>
    </dgm:pt>
    <dgm:pt modelId="{DEDFFAFE-6097-430D-8E36-73D06B95E23A}" type="sibTrans" cxnId="{1EC28422-6D5F-4892-A59C-9384EC3918B7}">
      <dgm:prSet/>
      <dgm:spPr/>
      <dgm:t>
        <a:bodyPr/>
        <a:lstStyle/>
        <a:p>
          <a:endParaRPr lang="en-US"/>
        </a:p>
      </dgm:t>
    </dgm:pt>
    <dgm:pt modelId="{6B3D475A-5B80-4C2A-98A7-0EBE503236D1}">
      <dgm:prSet phldrT="[Text]" custT="1"/>
      <dgm:spPr/>
      <dgm:t>
        <a:bodyPr/>
        <a:lstStyle/>
        <a:p>
          <a:r>
            <a:rPr lang="en-US" sz="1400" dirty="0"/>
            <a:t>Events in School/Colleges</a:t>
          </a:r>
        </a:p>
      </dgm:t>
    </dgm:pt>
    <dgm:pt modelId="{B565135C-1346-4316-AC59-8E908B3228C6}" type="parTrans" cxnId="{C29BCED3-26FB-44FC-AB42-AAE465159ED4}">
      <dgm:prSet/>
      <dgm:spPr/>
      <dgm:t>
        <a:bodyPr/>
        <a:lstStyle/>
        <a:p>
          <a:endParaRPr lang="en-US"/>
        </a:p>
      </dgm:t>
    </dgm:pt>
    <dgm:pt modelId="{B3574A83-D2E8-4A53-B53D-FB9112A5D665}" type="sibTrans" cxnId="{C29BCED3-26FB-44FC-AB42-AAE465159ED4}">
      <dgm:prSet/>
      <dgm:spPr/>
      <dgm:t>
        <a:bodyPr/>
        <a:lstStyle/>
        <a:p>
          <a:endParaRPr lang="en-US"/>
        </a:p>
      </dgm:t>
    </dgm:pt>
    <dgm:pt modelId="{2A0BBB71-77C6-460B-BB0F-CE50CA59E6B9}">
      <dgm:prSet phldrT="[Text]"/>
      <dgm:spPr/>
      <dgm:t>
        <a:bodyPr/>
        <a:lstStyle/>
        <a:p>
          <a:r>
            <a:rPr lang="en-US" dirty="0"/>
            <a:t>BTL</a:t>
          </a:r>
        </a:p>
      </dgm:t>
    </dgm:pt>
    <dgm:pt modelId="{969E2D06-34E8-4DEB-BDDC-0F76F14AAA0E}" type="parTrans" cxnId="{416A0CA7-70D9-4F3B-8C21-C219FBBE6CCF}">
      <dgm:prSet/>
      <dgm:spPr/>
      <dgm:t>
        <a:bodyPr/>
        <a:lstStyle/>
        <a:p>
          <a:endParaRPr lang="en-US"/>
        </a:p>
      </dgm:t>
    </dgm:pt>
    <dgm:pt modelId="{27DFC810-D85E-4EA5-8FBD-C1EE0C33336E}" type="sibTrans" cxnId="{416A0CA7-70D9-4F3B-8C21-C219FBBE6CCF}">
      <dgm:prSet/>
      <dgm:spPr/>
      <dgm:t>
        <a:bodyPr/>
        <a:lstStyle/>
        <a:p>
          <a:endParaRPr lang="en-US"/>
        </a:p>
      </dgm:t>
    </dgm:pt>
    <dgm:pt modelId="{EB46B5B9-184F-4DD6-8AC1-0924A5151C5B}">
      <dgm:prSet phldrT="[Text]" custT="1"/>
      <dgm:spPr/>
      <dgm:t>
        <a:bodyPr/>
        <a:lstStyle/>
        <a:p>
          <a:r>
            <a:rPr lang="en-US" sz="1400" dirty="0"/>
            <a:t>Email Marketing such as newsletter subscription</a:t>
          </a:r>
        </a:p>
      </dgm:t>
    </dgm:pt>
    <dgm:pt modelId="{A5D016D3-3D8C-4617-8CE2-B62255C92976}" type="parTrans" cxnId="{5F6A33A6-9345-4D24-B41C-9D43599E3EB7}">
      <dgm:prSet/>
      <dgm:spPr/>
      <dgm:t>
        <a:bodyPr/>
        <a:lstStyle/>
        <a:p>
          <a:endParaRPr lang="en-US"/>
        </a:p>
      </dgm:t>
    </dgm:pt>
    <dgm:pt modelId="{082CEB1A-EC7B-4B50-90CD-92A4597B7F18}" type="sibTrans" cxnId="{5F6A33A6-9345-4D24-B41C-9D43599E3EB7}">
      <dgm:prSet/>
      <dgm:spPr/>
      <dgm:t>
        <a:bodyPr/>
        <a:lstStyle/>
        <a:p>
          <a:endParaRPr lang="en-US"/>
        </a:p>
      </dgm:t>
    </dgm:pt>
    <dgm:pt modelId="{504C8C80-7482-496A-960D-436CF4CDC409}">
      <dgm:prSet phldrT="[Text]" custT="1"/>
      <dgm:spPr/>
      <dgm:t>
        <a:bodyPr/>
        <a:lstStyle/>
        <a:p>
          <a:r>
            <a:rPr lang="en-US" sz="1400" dirty="0"/>
            <a:t>Newspaper/Press</a:t>
          </a:r>
        </a:p>
      </dgm:t>
    </dgm:pt>
    <dgm:pt modelId="{939A4633-87BC-4186-A9BF-BD5E03B272D9}" type="parTrans" cxnId="{9E4D49DA-C08C-41CB-9A2B-2CBD0866B17D}">
      <dgm:prSet/>
      <dgm:spPr/>
      <dgm:t>
        <a:bodyPr/>
        <a:lstStyle/>
        <a:p>
          <a:endParaRPr lang="en-US"/>
        </a:p>
      </dgm:t>
    </dgm:pt>
    <dgm:pt modelId="{90BD1000-5F97-4FA4-A540-8CA3E92F6D39}" type="sibTrans" cxnId="{9E4D49DA-C08C-41CB-9A2B-2CBD0866B17D}">
      <dgm:prSet/>
      <dgm:spPr/>
      <dgm:t>
        <a:bodyPr/>
        <a:lstStyle/>
        <a:p>
          <a:endParaRPr lang="en-US"/>
        </a:p>
      </dgm:t>
    </dgm:pt>
    <dgm:pt modelId="{86E6C913-9F2A-47E2-B4EF-647A657104E8}">
      <dgm:prSet phldrT="[Text]" custT="1"/>
      <dgm:spPr/>
      <dgm:t>
        <a:bodyPr/>
        <a:lstStyle/>
        <a:p>
          <a:r>
            <a:rPr lang="en-US" sz="1400" dirty="0"/>
            <a:t>Billboards</a:t>
          </a:r>
        </a:p>
      </dgm:t>
    </dgm:pt>
    <dgm:pt modelId="{911ADFF4-15F1-4E66-9121-814BC9EE1052}" type="parTrans" cxnId="{FBBD5C2F-C71B-47DB-8A3E-EA2141C8FFEE}">
      <dgm:prSet/>
      <dgm:spPr/>
      <dgm:t>
        <a:bodyPr/>
        <a:lstStyle/>
        <a:p>
          <a:endParaRPr lang="en-US"/>
        </a:p>
      </dgm:t>
    </dgm:pt>
    <dgm:pt modelId="{7F327D18-1D93-47A9-B29A-3CF0764254C2}" type="sibTrans" cxnId="{FBBD5C2F-C71B-47DB-8A3E-EA2141C8FFEE}">
      <dgm:prSet/>
      <dgm:spPr/>
      <dgm:t>
        <a:bodyPr/>
        <a:lstStyle/>
        <a:p>
          <a:endParaRPr lang="en-US"/>
        </a:p>
      </dgm:t>
    </dgm:pt>
    <dgm:pt modelId="{9D38888E-2AF4-4012-9569-65F4E2DF6953}">
      <dgm:prSet phldrT="[Text]" custT="1"/>
      <dgm:spPr/>
      <dgm:t>
        <a:bodyPr/>
        <a:lstStyle/>
        <a:p>
          <a:r>
            <a:rPr lang="en-US" sz="1400" dirty="0"/>
            <a:t>Merchandising such as distribution of cups/T-shirts</a:t>
          </a:r>
        </a:p>
      </dgm:t>
    </dgm:pt>
    <dgm:pt modelId="{E313E859-8A3C-4C80-9FC5-C3F3B0B4EEBF}" type="parTrans" cxnId="{4CAB5E1C-46BE-4BB8-A880-75446DCC1A43}">
      <dgm:prSet/>
      <dgm:spPr/>
      <dgm:t>
        <a:bodyPr/>
        <a:lstStyle/>
        <a:p>
          <a:endParaRPr lang="en-US"/>
        </a:p>
      </dgm:t>
    </dgm:pt>
    <dgm:pt modelId="{96C1AD33-0C2B-4A9B-BE94-507EBC5B2342}" type="sibTrans" cxnId="{4CAB5E1C-46BE-4BB8-A880-75446DCC1A43}">
      <dgm:prSet/>
      <dgm:spPr/>
      <dgm:t>
        <a:bodyPr/>
        <a:lstStyle/>
        <a:p>
          <a:endParaRPr lang="en-US"/>
        </a:p>
      </dgm:t>
    </dgm:pt>
    <dgm:pt modelId="{B9E729A2-D856-4589-9D46-92657D555874}">
      <dgm:prSet phldrT="[Text]" custT="1"/>
      <dgm:spPr/>
      <dgm:t>
        <a:bodyPr/>
        <a:lstStyle/>
        <a:p>
          <a:r>
            <a:rPr lang="en-US" sz="1400" dirty="0"/>
            <a:t>Posters</a:t>
          </a:r>
        </a:p>
      </dgm:t>
    </dgm:pt>
    <dgm:pt modelId="{F22D4EC0-8E2E-4FFA-B0C7-0038F1AE565A}" type="parTrans" cxnId="{A4911EDE-4334-413A-AD50-2A659B4257C1}">
      <dgm:prSet/>
      <dgm:spPr/>
      <dgm:t>
        <a:bodyPr/>
        <a:lstStyle/>
        <a:p>
          <a:endParaRPr lang="en-US"/>
        </a:p>
      </dgm:t>
    </dgm:pt>
    <dgm:pt modelId="{6359149A-8538-44A0-A5EC-0C02480D95BA}" type="sibTrans" cxnId="{A4911EDE-4334-413A-AD50-2A659B4257C1}">
      <dgm:prSet/>
      <dgm:spPr/>
      <dgm:t>
        <a:bodyPr/>
        <a:lstStyle/>
        <a:p>
          <a:endParaRPr lang="en-US"/>
        </a:p>
      </dgm:t>
    </dgm:pt>
    <dgm:pt modelId="{DB81157E-0A2E-4508-A6B6-958A0510096D}" type="pres">
      <dgm:prSet presAssocID="{0BAAD4DC-C9B1-495A-8B23-11E3D68BA1D2}" presName="Name0" presStyleCnt="0">
        <dgm:presLayoutVars>
          <dgm:dir/>
          <dgm:animLvl val="lvl"/>
          <dgm:resizeHandles val="exact"/>
        </dgm:presLayoutVars>
      </dgm:prSet>
      <dgm:spPr/>
    </dgm:pt>
    <dgm:pt modelId="{1B47D445-9227-440E-A0EB-45896E8257D4}" type="pres">
      <dgm:prSet presAssocID="{759EEAFF-C17F-4836-AF7E-CAF505F03F78}" presName="linNode" presStyleCnt="0"/>
      <dgm:spPr/>
    </dgm:pt>
    <dgm:pt modelId="{19077234-1D4E-4A75-BD91-E0B1077BD83D}" type="pres">
      <dgm:prSet presAssocID="{759EEAFF-C17F-4836-AF7E-CAF505F03F78}" presName="parentText" presStyleLbl="node1" presStyleIdx="0" presStyleCnt="3">
        <dgm:presLayoutVars>
          <dgm:chMax val="1"/>
          <dgm:bulletEnabled val="1"/>
        </dgm:presLayoutVars>
      </dgm:prSet>
      <dgm:spPr/>
    </dgm:pt>
    <dgm:pt modelId="{DF42E41A-4396-4062-9728-E17B7D3C37FB}" type="pres">
      <dgm:prSet presAssocID="{759EEAFF-C17F-4836-AF7E-CAF505F03F78}" presName="descendantText" presStyleLbl="alignAccFollowNode1" presStyleIdx="0" presStyleCnt="3">
        <dgm:presLayoutVars>
          <dgm:bulletEnabled val="1"/>
        </dgm:presLayoutVars>
      </dgm:prSet>
      <dgm:spPr/>
    </dgm:pt>
    <dgm:pt modelId="{0886E597-EDB9-46DD-80F0-002699C86BA1}" type="pres">
      <dgm:prSet presAssocID="{943C5FF3-C17A-4455-B4B0-D8BADA86C8EA}" presName="sp" presStyleCnt="0"/>
      <dgm:spPr/>
    </dgm:pt>
    <dgm:pt modelId="{5910AF0F-5527-488A-A021-560C9F6E2F7F}" type="pres">
      <dgm:prSet presAssocID="{BCCFFBF7-91A6-4647-A8FF-973DAD3E52CF}" presName="linNode" presStyleCnt="0"/>
      <dgm:spPr/>
    </dgm:pt>
    <dgm:pt modelId="{6A33C5A3-42B6-425D-AA1D-78E82B10B4AD}" type="pres">
      <dgm:prSet presAssocID="{BCCFFBF7-91A6-4647-A8FF-973DAD3E52CF}" presName="parentText" presStyleLbl="node1" presStyleIdx="1" presStyleCnt="3">
        <dgm:presLayoutVars>
          <dgm:chMax val="1"/>
          <dgm:bulletEnabled val="1"/>
        </dgm:presLayoutVars>
      </dgm:prSet>
      <dgm:spPr/>
    </dgm:pt>
    <dgm:pt modelId="{C7860D3A-156B-4379-AD68-DA1333789023}" type="pres">
      <dgm:prSet presAssocID="{BCCFFBF7-91A6-4647-A8FF-973DAD3E52CF}" presName="descendantText" presStyleLbl="alignAccFollowNode1" presStyleIdx="1" presStyleCnt="3">
        <dgm:presLayoutVars>
          <dgm:bulletEnabled val="1"/>
        </dgm:presLayoutVars>
      </dgm:prSet>
      <dgm:spPr/>
    </dgm:pt>
    <dgm:pt modelId="{AA65B7F7-D3EC-42C6-8E0B-0F7783DA1FCC}" type="pres">
      <dgm:prSet presAssocID="{977682EE-1AC1-4A23-9A69-E6FA66CEC84B}" presName="sp" presStyleCnt="0"/>
      <dgm:spPr/>
    </dgm:pt>
    <dgm:pt modelId="{A6C30C0F-84F3-491F-9B79-26A56C89C3BB}" type="pres">
      <dgm:prSet presAssocID="{2A0BBB71-77C6-460B-BB0F-CE50CA59E6B9}" presName="linNode" presStyleCnt="0"/>
      <dgm:spPr/>
    </dgm:pt>
    <dgm:pt modelId="{EE32DFF6-DD79-4E04-B6CD-F6CFE02BABDD}" type="pres">
      <dgm:prSet presAssocID="{2A0BBB71-77C6-460B-BB0F-CE50CA59E6B9}" presName="parentText" presStyleLbl="node1" presStyleIdx="2" presStyleCnt="3">
        <dgm:presLayoutVars>
          <dgm:chMax val="1"/>
          <dgm:bulletEnabled val="1"/>
        </dgm:presLayoutVars>
      </dgm:prSet>
      <dgm:spPr/>
    </dgm:pt>
    <dgm:pt modelId="{A29928DB-6B6F-4135-A2E6-3EEEADA1454D}" type="pres">
      <dgm:prSet presAssocID="{2A0BBB71-77C6-460B-BB0F-CE50CA59E6B9}" presName="descendantText" presStyleLbl="alignAccFollowNode1" presStyleIdx="2" presStyleCnt="3">
        <dgm:presLayoutVars>
          <dgm:bulletEnabled val="1"/>
        </dgm:presLayoutVars>
      </dgm:prSet>
      <dgm:spPr/>
    </dgm:pt>
  </dgm:ptLst>
  <dgm:cxnLst>
    <dgm:cxn modelId="{7AC57D15-8617-400E-931E-53828C7A85A2}" type="presOf" srcId="{86E6C913-9F2A-47E2-B4EF-647A657104E8}" destId="{DF42E41A-4396-4062-9728-E17B7D3C37FB}" srcOrd="0" destOrd="2" presId="urn:microsoft.com/office/officeart/2005/8/layout/vList5"/>
    <dgm:cxn modelId="{4CAB5E1C-46BE-4BB8-A880-75446DCC1A43}" srcId="{BCCFFBF7-91A6-4647-A8FF-973DAD3E52CF}" destId="{9D38888E-2AF4-4012-9569-65F4E2DF6953}" srcOrd="2" destOrd="0" parTransId="{E313E859-8A3C-4C80-9FC5-C3F3B0B4EEBF}" sibTransId="{96C1AD33-0C2B-4A9B-BE94-507EBC5B2342}"/>
    <dgm:cxn modelId="{1EC28422-6D5F-4892-A59C-9384EC3918B7}" srcId="{BCCFFBF7-91A6-4647-A8FF-973DAD3E52CF}" destId="{A4C63373-067C-4BB8-9DB5-95C1D5BBD3A2}" srcOrd="0" destOrd="0" parTransId="{4E373275-D70B-4F95-B311-8D9FA5DF60FC}" sibTransId="{DEDFFAFE-6097-430D-8E36-73D06B95E23A}"/>
    <dgm:cxn modelId="{FBBD5C2F-C71B-47DB-8A3E-EA2141C8FFEE}" srcId="{759EEAFF-C17F-4836-AF7E-CAF505F03F78}" destId="{86E6C913-9F2A-47E2-B4EF-647A657104E8}" srcOrd="2" destOrd="0" parTransId="{911ADFF4-15F1-4E66-9121-814BC9EE1052}" sibTransId="{7F327D18-1D93-47A9-B29A-3CF0764254C2}"/>
    <dgm:cxn modelId="{7DD95C37-E3D9-4982-A1AA-E7B5A2A70921}" type="presOf" srcId="{B9E729A2-D856-4589-9D46-92657D555874}" destId="{DF42E41A-4396-4062-9728-E17B7D3C37FB}" srcOrd="0" destOrd="3" presId="urn:microsoft.com/office/officeart/2005/8/layout/vList5"/>
    <dgm:cxn modelId="{B6F0FD61-9B9C-49DB-B556-1CDAB8B4B4D4}" type="presOf" srcId="{759EEAFF-C17F-4836-AF7E-CAF505F03F78}" destId="{19077234-1D4E-4A75-BD91-E0B1077BD83D}" srcOrd="0" destOrd="0" presId="urn:microsoft.com/office/officeart/2005/8/layout/vList5"/>
    <dgm:cxn modelId="{CCA8DC42-F3C4-4915-B8D4-F8C8B2592EB5}" type="presOf" srcId="{6B3D475A-5B80-4C2A-98A7-0EBE503236D1}" destId="{C7860D3A-156B-4379-AD68-DA1333789023}" srcOrd="0" destOrd="1" presId="urn:microsoft.com/office/officeart/2005/8/layout/vList5"/>
    <dgm:cxn modelId="{3ADFB04D-B070-4F4A-B5C8-D388CC42C0A3}" srcId="{0BAAD4DC-C9B1-495A-8B23-11E3D68BA1D2}" destId="{759EEAFF-C17F-4836-AF7E-CAF505F03F78}" srcOrd="0" destOrd="0" parTransId="{43F22AB0-5873-4A9D-9E3E-B171DEC49BDF}" sibTransId="{943C5FF3-C17A-4455-B4B0-D8BADA86C8EA}"/>
    <dgm:cxn modelId="{F3302153-A8B8-4B0F-9545-EC007E87843E}" type="presOf" srcId="{2A0BBB71-77C6-460B-BB0F-CE50CA59E6B9}" destId="{EE32DFF6-DD79-4E04-B6CD-F6CFE02BABDD}" srcOrd="0" destOrd="0" presId="urn:microsoft.com/office/officeart/2005/8/layout/vList5"/>
    <dgm:cxn modelId="{07366D75-3F64-4234-A53D-B7386508E109}" type="presOf" srcId="{504C8C80-7482-496A-960D-436CF4CDC409}" destId="{DF42E41A-4396-4062-9728-E17B7D3C37FB}" srcOrd="0" destOrd="1" presId="urn:microsoft.com/office/officeart/2005/8/layout/vList5"/>
    <dgm:cxn modelId="{0812B78E-8650-4904-A025-FBCD07E0FCD9}" srcId="{759EEAFF-C17F-4836-AF7E-CAF505F03F78}" destId="{8D6473BA-ABDA-4439-B975-E95C431FF18C}" srcOrd="0" destOrd="0" parTransId="{F17C9ADB-CC65-4A00-83F9-B71767B87BB0}" sibTransId="{E645A634-AF03-4294-9C2A-EF64E4BE7E95}"/>
    <dgm:cxn modelId="{10AC4991-6858-4334-9467-EDFD50984FDF}" type="presOf" srcId="{9D38888E-2AF4-4012-9569-65F4E2DF6953}" destId="{C7860D3A-156B-4379-AD68-DA1333789023}" srcOrd="0" destOrd="2" presId="urn:microsoft.com/office/officeart/2005/8/layout/vList5"/>
    <dgm:cxn modelId="{5F6A33A6-9345-4D24-B41C-9D43599E3EB7}" srcId="{2A0BBB71-77C6-460B-BB0F-CE50CA59E6B9}" destId="{EB46B5B9-184F-4DD6-8AC1-0924A5151C5B}" srcOrd="0" destOrd="0" parTransId="{A5D016D3-3D8C-4617-8CE2-B62255C92976}" sibTransId="{082CEB1A-EC7B-4B50-90CD-92A4597B7F18}"/>
    <dgm:cxn modelId="{416A0CA7-70D9-4F3B-8C21-C219FBBE6CCF}" srcId="{0BAAD4DC-C9B1-495A-8B23-11E3D68BA1D2}" destId="{2A0BBB71-77C6-460B-BB0F-CE50CA59E6B9}" srcOrd="2" destOrd="0" parTransId="{969E2D06-34E8-4DEB-BDDC-0F76F14AAA0E}" sibTransId="{27DFC810-D85E-4EA5-8FBD-C1EE0C33336E}"/>
    <dgm:cxn modelId="{D37515BB-B14C-45CB-9294-3917E14827D8}" type="presOf" srcId="{0BAAD4DC-C9B1-495A-8B23-11E3D68BA1D2}" destId="{DB81157E-0A2E-4508-A6B6-958A0510096D}" srcOrd="0" destOrd="0" presId="urn:microsoft.com/office/officeart/2005/8/layout/vList5"/>
    <dgm:cxn modelId="{6FDAC0BD-C723-40AF-8017-EE9348CE8033}" type="presOf" srcId="{EB46B5B9-184F-4DD6-8AC1-0924A5151C5B}" destId="{A29928DB-6B6F-4135-A2E6-3EEEADA1454D}" srcOrd="0" destOrd="0" presId="urn:microsoft.com/office/officeart/2005/8/layout/vList5"/>
    <dgm:cxn modelId="{A9C79AC2-07C0-40BC-A458-E8B5B60826FF}" type="presOf" srcId="{A4C63373-067C-4BB8-9DB5-95C1D5BBD3A2}" destId="{C7860D3A-156B-4379-AD68-DA1333789023}" srcOrd="0" destOrd="0" presId="urn:microsoft.com/office/officeart/2005/8/layout/vList5"/>
    <dgm:cxn modelId="{C29BCED3-26FB-44FC-AB42-AAE465159ED4}" srcId="{BCCFFBF7-91A6-4647-A8FF-973DAD3E52CF}" destId="{6B3D475A-5B80-4C2A-98A7-0EBE503236D1}" srcOrd="1" destOrd="0" parTransId="{B565135C-1346-4316-AC59-8E908B3228C6}" sibTransId="{B3574A83-D2E8-4A53-B53D-FB9112A5D665}"/>
    <dgm:cxn modelId="{1B829AD6-0E20-4FBE-871A-AD1572A76F34}" type="presOf" srcId="{8D6473BA-ABDA-4439-B975-E95C431FF18C}" destId="{DF42E41A-4396-4062-9728-E17B7D3C37FB}" srcOrd="0" destOrd="0" presId="urn:microsoft.com/office/officeart/2005/8/layout/vList5"/>
    <dgm:cxn modelId="{9E4D49DA-C08C-41CB-9A2B-2CBD0866B17D}" srcId="{759EEAFF-C17F-4836-AF7E-CAF505F03F78}" destId="{504C8C80-7482-496A-960D-436CF4CDC409}" srcOrd="1" destOrd="0" parTransId="{939A4633-87BC-4186-A9BF-BD5E03B272D9}" sibTransId="{90BD1000-5F97-4FA4-A540-8CA3E92F6D39}"/>
    <dgm:cxn modelId="{A4911EDE-4334-413A-AD50-2A659B4257C1}" srcId="{759EEAFF-C17F-4836-AF7E-CAF505F03F78}" destId="{B9E729A2-D856-4589-9D46-92657D555874}" srcOrd="3" destOrd="0" parTransId="{F22D4EC0-8E2E-4FFA-B0C7-0038F1AE565A}" sibTransId="{6359149A-8538-44A0-A5EC-0C02480D95BA}"/>
    <dgm:cxn modelId="{18F10BE6-F76C-40FF-976A-C366F3ED02C7}" srcId="{0BAAD4DC-C9B1-495A-8B23-11E3D68BA1D2}" destId="{BCCFFBF7-91A6-4647-A8FF-973DAD3E52CF}" srcOrd="1" destOrd="0" parTransId="{459E33CF-235E-4276-A2C5-260B181E5604}" sibTransId="{977682EE-1AC1-4A23-9A69-E6FA66CEC84B}"/>
    <dgm:cxn modelId="{ABB468FB-35F6-416C-B07D-354C6877A9A9}" type="presOf" srcId="{BCCFFBF7-91A6-4647-A8FF-973DAD3E52CF}" destId="{6A33C5A3-42B6-425D-AA1D-78E82B10B4AD}" srcOrd="0" destOrd="0" presId="urn:microsoft.com/office/officeart/2005/8/layout/vList5"/>
    <dgm:cxn modelId="{11C454E4-A24D-4BCB-8238-FF7346482F2E}" type="presParOf" srcId="{DB81157E-0A2E-4508-A6B6-958A0510096D}" destId="{1B47D445-9227-440E-A0EB-45896E8257D4}" srcOrd="0" destOrd="0" presId="urn:microsoft.com/office/officeart/2005/8/layout/vList5"/>
    <dgm:cxn modelId="{F000CF32-CD08-457E-945F-F22E46A3B04E}" type="presParOf" srcId="{1B47D445-9227-440E-A0EB-45896E8257D4}" destId="{19077234-1D4E-4A75-BD91-E0B1077BD83D}" srcOrd="0" destOrd="0" presId="urn:microsoft.com/office/officeart/2005/8/layout/vList5"/>
    <dgm:cxn modelId="{97B5A9F8-B781-4A48-8770-94E86EEA7C8A}" type="presParOf" srcId="{1B47D445-9227-440E-A0EB-45896E8257D4}" destId="{DF42E41A-4396-4062-9728-E17B7D3C37FB}" srcOrd="1" destOrd="0" presId="urn:microsoft.com/office/officeart/2005/8/layout/vList5"/>
    <dgm:cxn modelId="{27A2FC5B-E4E5-40B8-AF1E-B89FA7F62251}" type="presParOf" srcId="{DB81157E-0A2E-4508-A6B6-958A0510096D}" destId="{0886E597-EDB9-46DD-80F0-002699C86BA1}" srcOrd="1" destOrd="0" presId="urn:microsoft.com/office/officeart/2005/8/layout/vList5"/>
    <dgm:cxn modelId="{92BFC842-1F3D-4BE9-B500-B1A2E0D475BE}" type="presParOf" srcId="{DB81157E-0A2E-4508-A6B6-958A0510096D}" destId="{5910AF0F-5527-488A-A021-560C9F6E2F7F}" srcOrd="2" destOrd="0" presId="urn:microsoft.com/office/officeart/2005/8/layout/vList5"/>
    <dgm:cxn modelId="{6778F24A-5FF0-49B6-939F-0DA7A06B58E2}" type="presParOf" srcId="{5910AF0F-5527-488A-A021-560C9F6E2F7F}" destId="{6A33C5A3-42B6-425D-AA1D-78E82B10B4AD}" srcOrd="0" destOrd="0" presId="urn:microsoft.com/office/officeart/2005/8/layout/vList5"/>
    <dgm:cxn modelId="{FC9AF919-676D-496B-A08B-906E7A92B0DD}" type="presParOf" srcId="{5910AF0F-5527-488A-A021-560C9F6E2F7F}" destId="{C7860D3A-156B-4379-AD68-DA1333789023}" srcOrd="1" destOrd="0" presId="urn:microsoft.com/office/officeart/2005/8/layout/vList5"/>
    <dgm:cxn modelId="{17A11207-4023-4879-807D-928B10C4B28B}" type="presParOf" srcId="{DB81157E-0A2E-4508-A6B6-958A0510096D}" destId="{AA65B7F7-D3EC-42C6-8E0B-0F7783DA1FCC}" srcOrd="3" destOrd="0" presId="urn:microsoft.com/office/officeart/2005/8/layout/vList5"/>
    <dgm:cxn modelId="{CFC340F7-0547-4B4E-B3D0-3723606483C8}" type="presParOf" srcId="{DB81157E-0A2E-4508-A6B6-958A0510096D}" destId="{A6C30C0F-84F3-491F-9B79-26A56C89C3BB}" srcOrd="4" destOrd="0" presId="urn:microsoft.com/office/officeart/2005/8/layout/vList5"/>
    <dgm:cxn modelId="{EFEB7470-5F69-4778-90FD-C4886C8E0BCC}" type="presParOf" srcId="{A6C30C0F-84F3-491F-9B79-26A56C89C3BB}" destId="{EE32DFF6-DD79-4E04-B6CD-F6CFE02BABDD}" srcOrd="0" destOrd="0" presId="urn:microsoft.com/office/officeart/2005/8/layout/vList5"/>
    <dgm:cxn modelId="{585E375C-3D21-45F2-8DE9-A394A249A9D0}" type="presParOf" srcId="{A6C30C0F-84F3-491F-9B79-26A56C89C3BB}" destId="{A29928DB-6B6F-4135-A2E6-3EEEADA1454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998E4-3341-4CA5-BDDB-E1B4F030EFE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EE087A6-64CB-4EDE-8325-456AEB40A546}">
      <dgm:prSet/>
      <dgm:spPr/>
      <dgm:t>
        <a:bodyPr/>
        <a:lstStyle/>
        <a:p>
          <a:r>
            <a:rPr lang="en-IN" dirty="0">
              <a:hlinkClick xmlns:r="http://schemas.openxmlformats.org/officeDocument/2006/relationships" r:id="rId1"/>
            </a:rPr>
            <a:t>https://www.rapido.bike/About</a:t>
          </a:r>
          <a:endParaRPr lang="en-US" dirty="0"/>
        </a:p>
      </dgm:t>
    </dgm:pt>
    <dgm:pt modelId="{3F950465-F38A-4C59-86BC-31D6357919F8}" type="parTrans" cxnId="{94A68F4B-DD8C-4CE1-BC1B-0338C96C3B0B}">
      <dgm:prSet/>
      <dgm:spPr/>
      <dgm:t>
        <a:bodyPr/>
        <a:lstStyle/>
        <a:p>
          <a:endParaRPr lang="en-US"/>
        </a:p>
      </dgm:t>
    </dgm:pt>
    <dgm:pt modelId="{07DE7792-53C7-4DAA-B9B6-94EFBDC352AD}" type="sibTrans" cxnId="{94A68F4B-DD8C-4CE1-BC1B-0338C96C3B0B}">
      <dgm:prSet/>
      <dgm:spPr/>
      <dgm:t>
        <a:bodyPr/>
        <a:lstStyle/>
        <a:p>
          <a:endParaRPr lang="en-US"/>
        </a:p>
      </dgm:t>
    </dgm:pt>
    <dgm:pt modelId="{43C4B06B-7F36-4800-AE6F-BC6BA31E51FF}">
      <dgm:prSet/>
      <dgm:spPr/>
      <dgm:t>
        <a:bodyPr/>
        <a:lstStyle/>
        <a:p>
          <a:r>
            <a:rPr lang="en-IN" dirty="0">
              <a:hlinkClick xmlns:r="http://schemas.openxmlformats.org/officeDocument/2006/relationships" r:id="rId2"/>
            </a:rPr>
            <a:t>https://www.crunchbase.com/organization/rapido/technology</a:t>
          </a:r>
          <a:endParaRPr lang="en-US" dirty="0"/>
        </a:p>
      </dgm:t>
    </dgm:pt>
    <dgm:pt modelId="{A395A4F8-D2B9-44A5-91C5-7BD388E8021A}" type="parTrans" cxnId="{D9526594-2CAF-4DAF-8D2B-20E451502939}">
      <dgm:prSet/>
      <dgm:spPr/>
      <dgm:t>
        <a:bodyPr/>
        <a:lstStyle/>
        <a:p>
          <a:endParaRPr lang="en-US"/>
        </a:p>
      </dgm:t>
    </dgm:pt>
    <dgm:pt modelId="{DA6A846E-0F1B-4E52-8ACC-AD3FA5173DB0}" type="sibTrans" cxnId="{D9526594-2CAF-4DAF-8D2B-20E451502939}">
      <dgm:prSet/>
      <dgm:spPr/>
      <dgm:t>
        <a:bodyPr/>
        <a:lstStyle/>
        <a:p>
          <a:endParaRPr lang="en-US"/>
        </a:p>
      </dgm:t>
    </dgm:pt>
    <dgm:pt modelId="{19047EB4-56BF-4213-BC5F-E9BE99B8E8E5}">
      <dgm:prSet/>
      <dgm:spPr/>
      <dgm:t>
        <a:bodyPr/>
        <a:lstStyle/>
        <a:p>
          <a:r>
            <a:rPr lang="en-IN" dirty="0">
              <a:hlinkClick xmlns:r="http://schemas.openxmlformats.org/officeDocument/2006/relationships" r:id="rId3"/>
            </a:rPr>
            <a:t>https://marqueex.com/marketing-strategy-of-rapido/#Brand_campaign</a:t>
          </a:r>
          <a:endParaRPr lang="en-US" dirty="0"/>
        </a:p>
      </dgm:t>
    </dgm:pt>
    <dgm:pt modelId="{14A9EDF9-C7C4-4A70-8916-BC301B7475CC}" type="parTrans" cxnId="{6FF7E05D-6D80-4B20-81EB-0E17EFE2B48C}">
      <dgm:prSet/>
      <dgm:spPr/>
      <dgm:t>
        <a:bodyPr/>
        <a:lstStyle/>
        <a:p>
          <a:endParaRPr lang="en-US"/>
        </a:p>
      </dgm:t>
    </dgm:pt>
    <dgm:pt modelId="{B68439BB-33BC-4642-B85F-101D949102D8}" type="sibTrans" cxnId="{6FF7E05D-6D80-4B20-81EB-0E17EFE2B48C}">
      <dgm:prSet/>
      <dgm:spPr/>
      <dgm:t>
        <a:bodyPr/>
        <a:lstStyle/>
        <a:p>
          <a:endParaRPr lang="en-US"/>
        </a:p>
      </dgm:t>
    </dgm:pt>
    <dgm:pt modelId="{E0DF2DFB-C8FF-4643-B410-42A6016F2A8A}">
      <dgm:prSet/>
      <dgm:spPr/>
      <dgm:t>
        <a:bodyPr/>
        <a:lstStyle/>
        <a:p>
          <a:r>
            <a:rPr lang="en-IN" u="sng" dirty="0">
              <a:solidFill>
                <a:srgbClr val="0563C1"/>
              </a:solidFill>
            </a:rPr>
            <a:t>https://www.thehindu.com/business/rapido-targets-to-more-than-double-user-base/article38176173.ece</a:t>
          </a:r>
          <a:endParaRPr lang="en-US" u="sng" dirty="0">
            <a:solidFill>
              <a:srgbClr val="0563C1"/>
            </a:solidFill>
          </a:endParaRPr>
        </a:p>
      </dgm:t>
    </dgm:pt>
    <dgm:pt modelId="{48CAF963-E96D-4ECA-AB31-79B4A46097EE}" type="parTrans" cxnId="{FEB26FD0-4AC5-49C2-8B1D-DC27FB7216D6}">
      <dgm:prSet/>
      <dgm:spPr/>
      <dgm:t>
        <a:bodyPr/>
        <a:lstStyle/>
        <a:p>
          <a:endParaRPr lang="en-US"/>
        </a:p>
      </dgm:t>
    </dgm:pt>
    <dgm:pt modelId="{5B4410BF-1D0F-4CDB-A621-A8E5028D6E30}" type="sibTrans" cxnId="{FEB26FD0-4AC5-49C2-8B1D-DC27FB7216D6}">
      <dgm:prSet/>
      <dgm:spPr/>
      <dgm:t>
        <a:bodyPr/>
        <a:lstStyle/>
        <a:p>
          <a:endParaRPr lang="en-US"/>
        </a:p>
      </dgm:t>
    </dgm:pt>
    <dgm:pt modelId="{143891AC-2E89-4ADB-AEAA-9E87CDA3BE28}">
      <dgm:prSet/>
      <dgm:spPr/>
      <dgm:t>
        <a:bodyPr/>
        <a:lstStyle/>
        <a:p>
          <a:r>
            <a:rPr lang="en-IN" dirty="0">
              <a:hlinkClick xmlns:r="http://schemas.openxmlformats.org/officeDocument/2006/relationships" r:id="rId4"/>
            </a:rPr>
            <a:t>https://www.forbes.com/profile/rapido/?list=30under30-asia-consumer-technology&amp;sh=360a23e57303</a:t>
          </a:r>
          <a:endParaRPr lang="en-US" dirty="0"/>
        </a:p>
      </dgm:t>
    </dgm:pt>
    <dgm:pt modelId="{FE9677EA-AFA1-41D2-B49D-CDC1EB9A9C3B}" type="parTrans" cxnId="{D54A5FC2-A83A-4778-B809-C96D81C815A9}">
      <dgm:prSet/>
      <dgm:spPr/>
      <dgm:t>
        <a:bodyPr/>
        <a:lstStyle/>
        <a:p>
          <a:endParaRPr lang="en-US"/>
        </a:p>
      </dgm:t>
    </dgm:pt>
    <dgm:pt modelId="{1D3ADB64-AF16-4B30-AF21-6DE62EC70D80}" type="sibTrans" cxnId="{D54A5FC2-A83A-4778-B809-C96D81C815A9}">
      <dgm:prSet/>
      <dgm:spPr/>
      <dgm:t>
        <a:bodyPr/>
        <a:lstStyle/>
        <a:p>
          <a:endParaRPr lang="en-US"/>
        </a:p>
      </dgm:t>
    </dgm:pt>
    <dgm:pt modelId="{6F9EA7D0-DCB4-4D5B-9167-216E7837EA9C}">
      <dgm:prSet/>
      <dgm:spPr/>
      <dgm:t>
        <a:bodyPr/>
        <a:lstStyle/>
        <a:p>
          <a:r>
            <a:rPr lang="en-US" dirty="0"/>
            <a:t>Interaction with Rapido daily commuters</a:t>
          </a:r>
        </a:p>
      </dgm:t>
    </dgm:pt>
    <dgm:pt modelId="{391356CE-FC7D-4A14-89BD-12827D95C615}" type="parTrans" cxnId="{1F9753F1-2643-4360-BA34-589AD2CAC427}">
      <dgm:prSet/>
      <dgm:spPr/>
      <dgm:t>
        <a:bodyPr/>
        <a:lstStyle/>
        <a:p>
          <a:endParaRPr lang="en-US"/>
        </a:p>
      </dgm:t>
    </dgm:pt>
    <dgm:pt modelId="{B9D2C417-ABC7-4E90-93F7-DCAB4E532E09}" type="sibTrans" cxnId="{1F9753F1-2643-4360-BA34-589AD2CAC427}">
      <dgm:prSet/>
      <dgm:spPr/>
      <dgm:t>
        <a:bodyPr/>
        <a:lstStyle/>
        <a:p>
          <a:endParaRPr lang="en-US"/>
        </a:p>
      </dgm:t>
    </dgm:pt>
    <dgm:pt modelId="{A4F61F68-CEFC-48F5-A441-81932EF404A7}" type="pres">
      <dgm:prSet presAssocID="{8E7998E4-3341-4CA5-BDDB-E1B4F030EFE4}" presName="vert0" presStyleCnt="0">
        <dgm:presLayoutVars>
          <dgm:dir/>
          <dgm:animOne val="branch"/>
          <dgm:animLvl val="lvl"/>
        </dgm:presLayoutVars>
      </dgm:prSet>
      <dgm:spPr/>
    </dgm:pt>
    <dgm:pt modelId="{304E470A-2059-48DE-AD68-D24AD432DD26}" type="pres">
      <dgm:prSet presAssocID="{CEE087A6-64CB-4EDE-8325-456AEB40A546}" presName="thickLine" presStyleLbl="alignNode1" presStyleIdx="0" presStyleCnt="6"/>
      <dgm:spPr/>
    </dgm:pt>
    <dgm:pt modelId="{700CD5BA-7E17-4D45-B9E4-2F09DAF3BCF6}" type="pres">
      <dgm:prSet presAssocID="{CEE087A6-64CB-4EDE-8325-456AEB40A546}" presName="horz1" presStyleCnt="0"/>
      <dgm:spPr/>
    </dgm:pt>
    <dgm:pt modelId="{3E434317-D7DF-41D0-B7B3-A38A26C04C8C}" type="pres">
      <dgm:prSet presAssocID="{CEE087A6-64CB-4EDE-8325-456AEB40A546}" presName="tx1" presStyleLbl="revTx" presStyleIdx="0" presStyleCnt="6"/>
      <dgm:spPr/>
    </dgm:pt>
    <dgm:pt modelId="{B2D2FAEA-DAAC-4CBE-943E-82F41F706B77}" type="pres">
      <dgm:prSet presAssocID="{CEE087A6-64CB-4EDE-8325-456AEB40A546}" presName="vert1" presStyleCnt="0"/>
      <dgm:spPr/>
    </dgm:pt>
    <dgm:pt modelId="{266F680C-79BA-4379-AA8B-98703D459470}" type="pres">
      <dgm:prSet presAssocID="{43C4B06B-7F36-4800-AE6F-BC6BA31E51FF}" presName="thickLine" presStyleLbl="alignNode1" presStyleIdx="1" presStyleCnt="6"/>
      <dgm:spPr/>
    </dgm:pt>
    <dgm:pt modelId="{6BA11287-32DF-4818-BC94-D74923981624}" type="pres">
      <dgm:prSet presAssocID="{43C4B06B-7F36-4800-AE6F-BC6BA31E51FF}" presName="horz1" presStyleCnt="0"/>
      <dgm:spPr/>
    </dgm:pt>
    <dgm:pt modelId="{E5FB8F23-4335-4CE5-AEEF-587F7949FBCA}" type="pres">
      <dgm:prSet presAssocID="{43C4B06B-7F36-4800-AE6F-BC6BA31E51FF}" presName="tx1" presStyleLbl="revTx" presStyleIdx="1" presStyleCnt="6"/>
      <dgm:spPr/>
    </dgm:pt>
    <dgm:pt modelId="{AB0F0C7A-9FCF-4B32-8E73-7AD1C77DBF03}" type="pres">
      <dgm:prSet presAssocID="{43C4B06B-7F36-4800-AE6F-BC6BA31E51FF}" presName="vert1" presStyleCnt="0"/>
      <dgm:spPr/>
    </dgm:pt>
    <dgm:pt modelId="{DD680B92-2F96-4F17-9200-EC789D89C711}" type="pres">
      <dgm:prSet presAssocID="{19047EB4-56BF-4213-BC5F-E9BE99B8E8E5}" presName="thickLine" presStyleLbl="alignNode1" presStyleIdx="2" presStyleCnt="6"/>
      <dgm:spPr/>
    </dgm:pt>
    <dgm:pt modelId="{23B91DA7-FA51-4801-850A-1338A148B732}" type="pres">
      <dgm:prSet presAssocID="{19047EB4-56BF-4213-BC5F-E9BE99B8E8E5}" presName="horz1" presStyleCnt="0"/>
      <dgm:spPr/>
    </dgm:pt>
    <dgm:pt modelId="{84D69F90-EED8-4C2D-A73D-9ED419E513DD}" type="pres">
      <dgm:prSet presAssocID="{19047EB4-56BF-4213-BC5F-E9BE99B8E8E5}" presName="tx1" presStyleLbl="revTx" presStyleIdx="2" presStyleCnt="6"/>
      <dgm:spPr/>
    </dgm:pt>
    <dgm:pt modelId="{03AC74DA-937C-4FE9-94EB-0FBEEA91AA7C}" type="pres">
      <dgm:prSet presAssocID="{19047EB4-56BF-4213-BC5F-E9BE99B8E8E5}" presName="vert1" presStyleCnt="0"/>
      <dgm:spPr/>
    </dgm:pt>
    <dgm:pt modelId="{D07AC0F8-C6D9-4F1A-9350-5120CA07A41D}" type="pres">
      <dgm:prSet presAssocID="{E0DF2DFB-C8FF-4643-B410-42A6016F2A8A}" presName="thickLine" presStyleLbl="alignNode1" presStyleIdx="3" presStyleCnt="6"/>
      <dgm:spPr/>
    </dgm:pt>
    <dgm:pt modelId="{D616BEE0-CB46-4F4F-9D8A-663855CDE73E}" type="pres">
      <dgm:prSet presAssocID="{E0DF2DFB-C8FF-4643-B410-42A6016F2A8A}" presName="horz1" presStyleCnt="0"/>
      <dgm:spPr/>
    </dgm:pt>
    <dgm:pt modelId="{35BFC3F6-F66F-4DF5-9058-575179141CF4}" type="pres">
      <dgm:prSet presAssocID="{E0DF2DFB-C8FF-4643-B410-42A6016F2A8A}" presName="tx1" presStyleLbl="revTx" presStyleIdx="3" presStyleCnt="6"/>
      <dgm:spPr/>
    </dgm:pt>
    <dgm:pt modelId="{B518C99B-6BF1-4DB7-ADF5-C71F898F72EE}" type="pres">
      <dgm:prSet presAssocID="{E0DF2DFB-C8FF-4643-B410-42A6016F2A8A}" presName="vert1" presStyleCnt="0"/>
      <dgm:spPr/>
    </dgm:pt>
    <dgm:pt modelId="{637DABB8-034A-4D9C-9CD1-D717851EAC5E}" type="pres">
      <dgm:prSet presAssocID="{143891AC-2E89-4ADB-AEAA-9E87CDA3BE28}" presName="thickLine" presStyleLbl="alignNode1" presStyleIdx="4" presStyleCnt="6"/>
      <dgm:spPr/>
    </dgm:pt>
    <dgm:pt modelId="{F80837DA-0B9F-479C-9EF5-A1055EC64252}" type="pres">
      <dgm:prSet presAssocID="{143891AC-2E89-4ADB-AEAA-9E87CDA3BE28}" presName="horz1" presStyleCnt="0"/>
      <dgm:spPr/>
    </dgm:pt>
    <dgm:pt modelId="{77139204-DEA2-4862-85C7-DDADBEF8FF0D}" type="pres">
      <dgm:prSet presAssocID="{143891AC-2E89-4ADB-AEAA-9E87CDA3BE28}" presName="tx1" presStyleLbl="revTx" presStyleIdx="4" presStyleCnt="6"/>
      <dgm:spPr/>
    </dgm:pt>
    <dgm:pt modelId="{55E26941-B1F0-48C0-BD0B-2803C6C3801F}" type="pres">
      <dgm:prSet presAssocID="{143891AC-2E89-4ADB-AEAA-9E87CDA3BE28}" presName="vert1" presStyleCnt="0"/>
      <dgm:spPr/>
    </dgm:pt>
    <dgm:pt modelId="{DB5C38E7-FD3B-4175-B357-BF64CF5126DB}" type="pres">
      <dgm:prSet presAssocID="{6F9EA7D0-DCB4-4D5B-9167-216E7837EA9C}" presName="thickLine" presStyleLbl="alignNode1" presStyleIdx="5" presStyleCnt="6"/>
      <dgm:spPr/>
    </dgm:pt>
    <dgm:pt modelId="{978F5DE3-8659-4E58-876E-95507627DB7B}" type="pres">
      <dgm:prSet presAssocID="{6F9EA7D0-DCB4-4D5B-9167-216E7837EA9C}" presName="horz1" presStyleCnt="0"/>
      <dgm:spPr/>
    </dgm:pt>
    <dgm:pt modelId="{28CFCFBB-52F5-4F0A-BDF9-80E960BDFE87}" type="pres">
      <dgm:prSet presAssocID="{6F9EA7D0-DCB4-4D5B-9167-216E7837EA9C}" presName="tx1" presStyleLbl="revTx" presStyleIdx="5" presStyleCnt="6"/>
      <dgm:spPr/>
    </dgm:pt>
    <dgm:pt modelId="{A24CBB8B-EB3B-4046-AB6D-ADC83700528E}" type="pres">
      <dgm:prSet presAssocID="{6F9EA7D0-DCB4-4D5B-9167-216E7837EA9C}" presName="vert1" presStyleCnt="0"/>
      <dgm:spPr/>
    </dgm:pt>
  </dgm:ptLst>
  <dgm:cxnLst>
    <dgm:cxn modelId="{6FF7E05D-6D80-4B20-81EB-0E17EFE2B48C}" srcId="{8E7998E4-3341-4CA5-BDDB-E1B4F030EFE4}" destId="{19047EB4-56BF-4213-BC5F-E9BE99B8E8E5}" srcOrd="2" destOrd="0" parTransId="{14A9EDF9-C7C4-4A70-8916-BC301B7475CC}" sibTransId="{B68439BB-33BC-4642-B85F-101D949102D8}"/>
    <dgm:cxn modelId="{40CCE867-FA65-4933-8C67-76398C3E789E}" type="presOf" srcId="{43C4B06B-7F36-4800-AE6F-BC6BA31E51FF}" destId="{E5FB8F23-4335-4CE5-AEEF-587F7949FBCA}" srcOrd="0" destOrd="0" presId="urn:microsoft.com/office/officeart/2008/layout/LinedList"/>
    <dgm:cxn modelId="{94A68F4B-DD8C-4CE1-BC1B-0338C96C3B0B}" srcId="{8E7998E4-3341-4CA5-BDDB-E1B4F030EFE4}" destId="{CEE087A6-64CB-4EDE-8325-456AEB40A546}" srcOrd="0" destOrd="0" parTransId="{3F950465-F38A-4C59-86BC-31D6357919F8}" sibTransId="{07DE7792-53C7-4DAA-B9B6-94EFBDC352AD}"/>
    <dgm:cxn modelId="{4F19826C-7C3A-4B2A-81CA-9D3F09F78E98}" type="presOf" srcId="{E0DF2DFB-C8FF-4643-B410-42A6016F2A8A}" destId="{35BFC3F6-F66F-4DF5-9058-575179141CF4}" srcOrd="0" destOrd="0" presId="urn:microsoft.com/office/officeart/2008/layout/LinedList"/>
    <dgm:cxn modelId="{3C038A59-CC2B-4D25-ADD6-FEA077D89C9E}" type="presOf" srcId="{8E7998E4-3341-4CA5-BDDB-E1B4F030EFE4}" destId="{A4F61F68-CEFC-48F5-A441-81932EF404A7}" srcOrd="0" destOrd="0" presId="urn:microsoft.com/office/officeart/2008/layout/LinedList"/>
    <dgm:cxn modelId="{7786D086-0F72-47E2-94DC-AA423BA07125}" type="presOf" srcId="{6F9EA7D0-DCB4-4D5B-9167-216E7837EA9C}" destId="{28CFCFBB-52F5-4F0A-BDF9-80E960BDFE87}" srcOrd="0" destOrd="0" presId="urn:microsoft.com/office/officeart/2008/layout/LinedList"/>
    <dgm:cxn modelId="{FAA33D8A-B239-40DB-BC05-DBD6508C581E}" type="presOf" srcId="{19047EB4-56BF-4213-BC5F-E9BE99B8E8E5}" destId="{84D69F90-EED8-4C2D-A73D-9ED419E513DD}" srcOrd="0" destOrd="0" presId="urn:microsoft.com/office/officeart/2008/layout/LinedList"/>
    <dgm:cxn modelId="{D9526594-2CAF-4DAF-8D2B-20E451502939}" srcId="{8E7998E4-3341-4CA5-BDDB-E1B4F030EFE4}" destId="{43C4B06B-7F36-4800-AE6F-BC6BA31E51FF}" srcOrd="1" destOrd="0" parTransId="{A395A4F8-D2B9-44A5-91C5-7BD388E8021A}" sibTransId="{DA6A846E-0F1B-4E52-8ACC-AD3FA5173DB0}"/>
    <dgm:cxn modelId="{D54A5FC2-A83A-4778-B809-C96D81C815A9}" srcId="{8E7998E4-3341-4CA5-BDDB-E1B4F030EFE4}" destId="{143891AC-2E89-4ADB-AEAA-9E87CDA3BE28}" srcOrd="4" destOrd="0" parTransId="{FE9677EA-AFA1-41D2-B49D-CDC1EB9A9C3B}" sibTransId="{1D3ADB64-AF16-4B30-AF21-6DE62EC70D80}"/>
    <dgm:cxn modelId="{FEB26FD0-4AC5-49C2-8B1D-DC27FB7216D6}" srcId="{8E7998E4-3341-4CA5-BDDB-E1B4F030EFE4}" destId="{E0DF2DFB-C8FF-4643-B410-42A6016F2A8A}" srcOrd="3" destOrd="0" parTransId="{48CAF963-E96D-4ECA-AB31-79B4A46097EE}" sibTransId="{5B4410BF-1D0F-4CDB-A621-A8E5028D6E30}"/>
    <dgm:cxn modelId="{8A3EC0DD-7DDD-4B6F-A9FB-CD027A5BAD22}" type="presOf" srcId="{CEE087A6-64CB-4EDE-8325-456AEB40A546}" destId="{3E434317-D7DF-41D0-B7B3-A38A26C04C8C}" srcOrd="0" destOrd="0" presId="urn:microsoft.com/office/officeart/2008/layout/LinedList"/>
    <dgm:cxn modelId="{F98691F0-E24E-46AD-A979-9F92204E8E64}" type="presOf" srcId="{143891AC-2E89-4ADB-AEAA-9E87CDA3BE28}" destId="{77139204-DEA2-4862-85C7-DDADBEF8FF0D}" srcOrd="0" destOrd="0" presId="urn:microsoft.com/office/officeart/2008/layout/LinedList"/>
    <dgm:cxn modelId="{1F9753F1-2643-4360-BA34-589AD2CAC427}" srcId="{8E7998E4-3341-4CA5-BDDB-E1B4F030EFE4}" destId="{6F9EA7D0-DCB4-4D5B-9167-216E7837EA9C}" srcOrd="5" destOrd="0" parTransId="{391356CE-FC7D-4A14-89BD-12827D95C615}" sibTransId="{B9D2C417-ABC7-4E90-93F7-DCAB4E532E09}"/>
    <dgm:cxn modelId="{FB314F57-3C53-43C2-B16D-C49870AA7648}" type="presParOf" srcId="{A4F61F68-CEFC-48F5-A441-81932EF404A7}" destId="{304E470A-2059-48DE-AD68-D24AD432DD26}" srcOrd="0" destOrd="0" presId="urn:microsoft.com/office/officeart/2008/layout/LinedList"/>
    <dgm:cxn modelId="{2220A18B-DAC6-4AC2-9B72-8235F9286B33}" type="presParOf" srcId="{A4F61F68-CEFC-48F5-A441-81932EF404A7}" destId="{700CD5BA-7E17-4D45-B9E4-2F09DAF3BCF6}" srcOrd="1" destOrd="0" presId="urn:microsoft.com/office/officeart/2008/layout/LinedList"/>
    <dgm:cxn modelId="{E96A2762-5925-4E43-AB55-E461C73DC61E}" type="presParOf" srcId="{700CD5BA-7E17-4D45-B9E4-2F09DAF3BCF6}" destId="{3E434317-D7DF-41D0-B7B3-A38A26C04C8C}" srcOrd="0" destOrd="0" presId="urn:microsoft.com/office/officeart/2008/layout/LinedList"/>
    <dgm:cxn modelId="{537FCED9-8A97-453F-973F-E88338938E82}" type="presParOf" srcId="{700CD5BA-7E17-4D45-B9E4-2F09DAF3BCF6}" destId="{B2D2FAEA-DAAC-4CBE-943E-82F41F706B77}" srcOrd="1" destOrd="0" presId="urn:microsoft.com/office/officeart/2008/layout/LinedList"/>
    <dgm:cxn modelId="{6948DA7C-DB0A-4C3B-BBBC-6BD6A80DF632}" type="presParOf" srcId="{A4F61F68-CEFC-48F5-A441-81932EF404A7}" destId="{266F680C-79BA-4379-AA8B-98703D459470}" srcOrd="2" destOrd="0" presId="urn:microsoft.com/office/officeart/2008/layout/LinedList"/>
    <dgm:cxn modelId="{C0BAFF5A-6E17-4E80-BB2C-5C2766347797}" type="presParOf" srcId="{A4F61F68-CEFC-48F5-A441-81932EF404A7}" destId="{6BA11287-32DF-4818-BC94-D74923981624}" srcOrd="3" destOrd="0" presId="urn:microsoft.com/office/officeart/2008/layout/LinedList"/>
    <dgm:cxn modelId="{50B980D0-3FB9-466F-AE0E-3DA81480CCDC}" type="presParOf" srcId="{6BA11287-32DF-4818-BC94-D74923981624}" destId="{E5FB8F23-4335-4CE5-AEEF-587F7949FBCA}" srcOrd="0" destOrd="0" presId="urn:microsoft.com/office/officeart/2008/layout/LinedList"/>
    <dgm:cxn modelId="{F29F641B-4A6C-4112-A6F1-DFAB6B84967A}" type="presParOf" srcId="{6BA11287-32DF-4818-BC94-D74923981624}" destId="{AB0F0C7A-9FCF-4B32-8E73-7AD1C77DBF03}" srcOrd="1" destOrd="0" presId="urn:microsoft.com/office/officeart/2008/layout/LinedList"/>
    <dgm:cxn modelId="{B1A5A788-58A1-4C6E-8673-193091ED252E}" type="presParOf" srcId="{A4F61F68-CEFC-48F5-A441-81932EF404A7}" destId="{DD680B92-2F96-4F17-9200-EC789D89C711}" srcOrd="4" destOrd="0" presId="urn:microsoft.com/office/officeart/2008/layout/LinedList"/>
    <dgm:cxn modelId="{44F06B35-3339-480D-B847-17E43F3B9FE5}" type="presParOf" srcId="{A4F61F68-CEFC-48F5-A441-81932EF404A7}" destId="{23B91DA7-FA51-4801-850A-1338A148B732}" srcOrd="5" destOrd="0" presId="urn:microsoft.com/office/officeart/2008/layout/LinedList"/>
    <dgm:cxn modelId="{AE8A43BB-32F3-46C9-B200-6D9B09A38334}" type="presParOf" srcId="{23B91DA7-FA51-4801-850A-1338A148B732}" destId="{84D69F90-EED8-4C2D-A73D-9ED419E513DD}" srcOrd="0" destOrd="0" presId="urn:microsoft.com/office/officeart/2008/layout/LinedList"/>
    <dgm:cxn modelId="{7E930AFA-9850-4CE3-BACA-3BB6AC180BD0}" type="presParOf" srcId="{23B91DA7-FA51-4801-850A-1338A148B732}" destId="{03AC74DA-937C-4FE9-94EB-0FBEEA91AA7C}" srcOrd="1" destOrd="0" presId="urn:microsoft.com/office/officeart/2008/layout/LinedList"/>
    <dgm:cxn modelId="{986B8769-A085-4571-B4CB-4B1AE24E3943}" type="presParOf" srcId="{A4F61F68-CEFC-48F5-A441-81932EF404A7}" destId="{D07AC0F8-C6D9-4F1A-9350-5120CA07A41D}" srcOrd="6" destOrd="0" presId="urn:microsoft.com/office/officeart/2008/layout/LinedList"/>
    <dgm:cxn modelId="{50130FA3-432D-40C8-9EC9-DDF1AC24BF0E}" type="presParOf" srcId="{A4F61F68-CEFC-48F5-A441-81932EF404A7}" destId="{D616BEE0-CB46-4F4F-9D8A-663855CDE73E}" srcOrd="7" destOrd="0" presId="urn:microsoft.com/office/officeart/2008/layout/LinedList"/>
    <dgm:cxn modelId="{832C8CAB-6568-4451-B435-BC3AC522BDF0}" type="presParOf" srcId="{D616BEE0-CB46-4F4F-9D8A-663855CDE73E}" destId="{35BFC3F6-F66F-4DF5-9058-575179141CF4}" srcOrd="0" destOrd="0" presId="urn:microsoft.com/office/officeart/2008/layout/LinedList"/>
    <dgm:cxn modelId="{AD305704-2AEB-4E52-8E6E-B270CAC1A584}" type="presParOf" srcId="{D616BEE0-CB46-4F4F-9D8A-663855CDE73E}" destId="{B518C99B-6BF1-4DB7-ADF5-C71F898F72EE}" srcOrd="1" destOrd="0" presId="urn:microsoft.com/office/officeart/2008/layout/LinedList"/>
    <dgm:cxn modelId="{B7B79223-0593-4AA2-ACAA-CC66758A539C}" type="presParOf" srcId="{A4F61F68-CEFC-48F5-A441-81932EF404A7}" destId="{637DABB8-034A-4D9C-9CD1-D717851EAC5E}" srcOrd="8" destOrd="0" presId="urn:microsoft.com/office/officeart/2008/layout/LinedList"/>
    <dgm:cxn modelId="{12344136-E5E0-42D6-9CAE-F97028327467}" type="presParOf" srcId="{A4F61F68-CEFC-48F5-A441-81932EF404A7}" destId="{F80837DA-0B9F-479C-9EF5-A1055EC64252}" srcOrd="9" destOrd="0" presId="urn:microsoft.com/office/officeart/2008/layout/LinedList"/>
    <dgm:cxn modelId="{D418B3A7-B855-4723-A3D1-F75D8E30E91C}" type="presParOf" srcId="{F80837DA-0B9F-479C-9EF5-A1055EC64252}" destId="{77139204-DEA2-4862-85C7-DDADBEF8FF0D}" srcOrd="0" destOrd="0" presId="urn:microsoft.com/office/officeart/2008/layout/LinedList"/>
    <dgm:cxn modelId="{B0B985F2-9841-43F6-AAAE-EF55F5C71150}" type="presParOf" srcId="{F80837DA-0B9F-479C-9EF5-A1055EC64252}" destId="{55E26941-B1F0-48C0-BD0B-2803C6C3801F}" srcOrd="1" destOrd="0" presId="urn:microsoft.com/office/officeart/2008/layout/LinedList"/>
    <dgm:cxn modelId="{763E052A-A019-4AE6-A180-FC9D213265E8}" type="presParOf" srcId="{A4F61F68-CEFC-48F5-A441-81932EF404A7}" destId="{DB5C38E7-FD3B-4175-B357-BF64CF5126DB}" srcOrd="10" destOrd="0" presId="urn:microsoft.com/office/officeart/2008/layout/LinedList"/>
    <dgm:cxn modelId="{14AF015E-36BE-44C0-A9E5-746ECFBA4F40}" type="presParOf" srcId="{A4F61F68-CEFC-48F5-A441-81932EF404A7}" destId="{978F5DE3-8659-4E58-876E-95507627DB7B}" srcOrd="11" destOrd="0" presId="urn:microsoft.com/office/officeart/2008/layout/LinedList"/>
    <dgm:cxn modelId="{9F163361-B6DA-4EA7-AB34-014B15B5DD04}" type="presParOf" srcId="{978F5DE3-8659-4E58-876E-95507627DB7B}" destId="{28CFCFBB-52F5-4F0A-BDF9-80E960BDFE87}" srcOrd="0" destOrd="0" presId="urn:microsoft.com/office/officeart/2008/layout/LinedList"/>
    <dgm:cxn modelId="{91931F52-8F8C-42CF-A489-6B6DB2C4584C}" type="presParOf" srcId="{978F5DE3-8659-4E58-876E-95507627DB7B}" destId="{A24CBB8B-EB3B-4046-AB6D-ADC83700528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2E41A-4396-4062-9728-E17B7D3C37FB}">
      <dsp:nvSpPr>
        <dsp:cNvPr id="0" name=""/>
        <dsp:cNvSpPr/>
      </dsp:nvSpPr>
      <dsp:spPr>
        <a:xfrm rot="5400000">
          <a:off x="3825931" y="-1440401"/>
          <a:ext cx="919400" cy="403353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TV</a:t>
          </a:r>
        </a:p>
        <a:p>
          <a:pPr marL="114300" lvl="1" indent="-114300" algn="l" defTabSz="622300">
            <a:lnSpc>
              <a:spcPct val="90000"/>
            </a:lnSpc>
            <a:spcBef>
              <a:spcPct val="0"/>
            </a:spcBef>
            <a:spcAft>
              <a:spcPct val="15000"/>
            </a:spcAft>
            <a:buChar char="•"/>
          </a:pPr>
          <a:r>
            <a:rPr lang="en-US" sz="1400" kern="1200" dirty="0"/>
            <a:t>Newspaper/Press</a:t>
          </a:r>
        </a:p>
        <a:p>
          <a:pPr marL="114300" lvl="1" indent="-114300" algn="l" defTabSz="622300">
            <a:lnSpc>
              <a:spcPct val="90000"/>
            </a:lnSpc>
            <a:spcBef>
              <a:spcPct val="0"/>
            </a:spcBef>
            <a:spcAft>
              <a:spcPct val="15000"/>
            </a:spcAft>
            <a:buChar char="•"/>
          </a:pPr>
          <a:r>
            <a:rPr lang="en-US" sz="1400" kern="1200" dirty="0"/>
            <a:t>Billboards</a:t>
          </a:r>
        </a:p>
        <a:p>
          <a:pPr marL="114300" lvl="1" indent="-114300" algn="l" defTabSz="622300">
            <a:lnSpc>
              <a:spcPct val="90000"/>
            </a:lnSpc>
            <a:spcBef>
              <a:spcPct val="0"/>
            </a:spcBef>
            <a:spcAft>
              <a:spcPct val="15000"/>
            </a:spcAft>
            <a:buChar char="•"/>
          </a:pPr>
          <a:r>
            <a:rPr lang="en-US" sz="1400" kern="1200" dirty="0"/>
            <a:t>Posters</a:t>
          </a:r>
        </a:p>
      </dsp:txBody>
      <dsp:txXfrm rot="-5400000">
        <a:off x="2268864" y="161547"/>
        <a:ext cx="3988655" cy="829638"/>
      </dsp:txXfrm>
    </dsp:sp>
    <dsp:sp modelId="{19077234-1D4E-4A75-BD91-E0B1077BD83D}">
      <dsp:nvSpPr>
        <dsp:cNvPr id="0" name=""/>
        <dsp:cNvSpPr/>
      </dsp:nvSpPr>
      <dsp:spPr>
        <a:xfrm>
          <a:off x="0" y="1741"/>
          <a:ext cx="2268864" cy="1149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ATL</a:t>
          </a:r>
        </a:p>
      </dsp:txBody>
      <dsp:txXfrm>
        <a:off x="56102" y="57843"/>
        <a:ext cx="2156660" cy="1037046"/>
      </dsp:txXfrm>
    </dsp:sp>
    <dsp:sp modelId="{C7860D3A-156B-4379-AD68-DA1333789023}">
      <dsp:nvSpPr>
        <dsp:cNvPr id="0" name=""/>
        <dsp:cNvSpPr/>
      </dsp:nvSpPr>
      <dsp:spPr>
        <a:xfrm rot="5400000">
          <a:off x="3825931" y="-233688"/>
          <a:ext cx="919400" cy="4033536"/>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Social Media</a:t>
          </a:r>
        </a:p>
        <a:p>
          <a:pPr marL="114300" lvl="1" indent="-114300" algn="l" defTabSz="622300">
            <a:lnSpc>
              <a:spcPct val="90000"/>
            </a:lnSpc>
            <a:spcBef>
              <a:spcPct val="0"/>
            </a:spcBef>
            <a:spcAft>
              <a:spcPct val="15000"/>
            </a:spcAft>
            <a:buChar char="•"/>
          </a:pPr>
          <a:r>
            <a:rPr lang="en-US" sz="1400" kern="1200" dirty="0"/>
            <a:t>Events in School/Colleges</a:t>
          </a:r>
        </a:p>
        <a:p>
          <a:pPr marL="114300" lvl="1" indent="-114300" algn="l" defTabSz="622300">
            <a:lnSpc>
              <a:spcPct val="90000"/>
            </a:lnSpc>
            <a:spcBef>
              <a:spcPct val="0"/>
            </a:spcBef>
            <a:spcAft>
              <a:spcPct val="15000"/>
            </a:spcAft>
            <a:buChar char="•"/>
          </a:pPr>
          <a:r>
            <a:rPr lang="en-US" sz="1400" kern="1200" dirty="0"/>
            <a:t>Merchandising such as distribution of cups/T-shirts</a:t>
          </a:r>
        </a:p>
      </dsp:txBody>
      <dsp:txXfrm rot="-5400000">
        <a:off x="2268864" y="1368260"/>
        <a:ext cx="3988655" cy="829638"/>
      </dsp:txXfrm>
    </dsp:sp>
    <dsp:sp modelId="{6A33C5A3-42B6-425D-AA1D-78E82B10B4AD}">
      <dsp:nvSpPr>
        <dsp:cNvPr id="0" name=""/>
        <dsp:cNvSpPr/>
      </dsp:nvSpPr>
      <dsp:spPr>
        <a:xfrm>
          <a:off x="0" y="1208454"/>
          <a:ext cx="2268864" cy="114925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TTL</a:t>
          </a:r>
        </a:p>
      </dsp:txBody>
      <dsp:txXfrm>
        <a:off x="56102" y="1264556"/>
        <a:ext cx="2156660" cy="1037046"/>
      </dsp:txXfrm>
    </dsp:sp>
    <dsp:sp modelId="{A29928DB-6B6F-4135-A2E6-3EEEADA1454D}">
      <dsp:nvSpPr>
        <dsp:cNvPr id="0" name=""/>
        <dsp:cNvSpPr/>
      </dsp:nvSpPr>
      <dsp:spPr>
        <a:xfrm rot="5400000">
          <a:off x="3825931" y="973025"/>
          <a:ext cx="919400" cy="4033536"/>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Email Marketing such as newsletter subscription</a:t>
          </a:r>
        </a:p>
      </dsp:txBody>
      <dsp:txXfrm rot="-5400000">
        <a:off x="2268864" y="2574974"/>
        <a:ext cx="3988655" cy="829638"/>
      </dsp:txXfrm>
    </dsp:sp>
    <dsp:sp modelId="{EE32DFF6-DD79-4E04-B6CD-F6CFE02BABDD}">
      <dsp:nvSpPr>
        <dsp:cNvPr id="0" name=""/>
        <dsp:cNvSpPr/>
      </dsp:nvSpPr>
      <dsp:spPr>
        <a:xfrm>
          <a:off x="0" y="2415167"/>
          <a:ext cx="2268864" cy="11492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BTL</a:t>
          </a:r>
        </a:p>
      </dsp:txBody>
      <dsp:txXfrm>
        <a:off x="56102" y="2471269"/>
        <a:ext cx="2156660" cy="1037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470A-2059-48DE-AD68-D24AD432DD26}">
      <dsp:nvSpPr>
        <dsp:cNvPr id="0" name=""/>
        <dsp:cNvSpPr/>
      </dsp:nvSpPr>
      <dsp:spPr>
        <a:xfrm>
          <a:off x="0" y="2124"/>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434317-D7DF-41D0-B7B3-A38A26C04C8C}">
      <dsp:nvSpPr>
        <dsp:cNvPr id="0" name=""/>
        <dsp:cNvSpPr/>
      </dsp:nvSpPr>
      <dsp:spPr>
        <a:xfrm>
          <a:off x="0" y="2124"/>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hlinkClick xmlns:r="http://schemas.openxmlformats.org/officeDocument/2006/relationships" r:id="rId1"/>
            </a:rPr>
            <a:t>https://www.rapido.bike/About</a:t>
          </a:r>
          <a:endParaRPr lang="en-US" sz="1600" kern="1200" dirty="0"/>
        </a:p>
      </dsp:txBody>
      <dsp:txXfrm>
        <a:off x="0" y="2124"/>
        <a:ext cx="5399762" cy="724514"/>
      </dsp:txXfrm>
    </dsp:sp>
    <dsp:sp modelId="{266F680C-79BA-4379-AA8B-98703D459470}">
      <dsp:nvSpPr>
        <dsp:cNvPr id="0" name=""/>
        <dsp:cNvSpPr/>
      </dsp:nvSpPr>
      <dsp:spPr>
        <a:xfrm>
          <a:off x="0" y="726639"/>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FB8F23-4335-4CE5-AEEF-587F7949FBCA}">
      <dsp:nvSpPr>
        <dsp:cNvPr id="0" name=""/>
        <dsp:cNvSpPr/>
      </dsp:nvSpPr>
      <dsp:spPr>
        <a:xfrm>
          <a:off x="0" y="726639"/>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hlinkClick xmlns:r="http://schemas.openxmlformats.org/officeDocument/2006/relationships" r:id="rId2"/>
            </a:rPr>
            <a:t>https://www.crunchbase.com/organization/rapido/technology</a:t>
          </a:r>
          <a:endParaRPr lang="en-US" sz="1600" kern="1200" dirty="0"/>
        </a:p>
      </dsp:txBody>
      <dsp:txXfrm>
        <a:off x="0" y="726639"/>
        <a:ext cx="5399762" cy="724514"/>
      </dsp:txXfrm>
    </dsp:sp>
    <dsp:sp modelId="{DD680B92-2F96-4F17-9200-EC789D89C711}">
      <dsp:nvSpPr>
        <dsp:cNvPr id="0" name=""/>
        <dsp:cNvSpPr/>
      </dsp:nvSpPr>
      <dsp:spPr>
        <a:xfrm>
          <a:off x="0" y="1451154"/>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69F90-EED8-4C2D-A73D-9ED419E513DD}">
      <dsp:nvSpPr>
        <dsp:cNvPr id="0" name=""/>
        <dsp:cNvSpPr/>
      </dsp:nvSpPr>
      <dsp:spPr>
        <a:xfrm>
          <a:off x="0" y="1451154"/>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hlinkClick xmlns:r="http://schemas.openxmlformats.org/officeDocument/2006/relationships" r:id="rId3"/>
            </a:rPr>
            <a:t>https://marqueex.com/marketing-strategy-of-rapido/#Brand_campaign</a:t>
          </a:r>
          <a:endParaRPr lang="en-US" sz="1600" kern="1200" dirty="0"/>
        </a:p>
      </dsp:txBody>
      <dsp:txXfrm>
        <a:off x="0" y="1451154"/>
        <a:ext cx="5399762" cy="724514"/>
      </dsp:txXfrm>
    </dsp:sp>
    <dsp:sp modelId="{D07AC0F8-C6D9-4F1A-9350-5120CA07A41D}">
      <dsp:nvSpPr>
        <dsp:cNvPr id="0" name=""/>
        <dsp:cNvSpPr/>
      </dsp:nvSpPr>
      <dsp:spPr>
        <a:xfrm>
          <a:off x="0" y="2175669"/>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FC3F6-F66F-4DF5-9058-575179141CF4}">
      <dsp:nvSpPr>
        <dsp:cNvPr id="0" name=""/>
        <dsp:cNvSpPr/>
      </dsp:nvSpPr>
      <dsp:spPr>
        <a:xfrm>
          <a:off x="0" y="2175669"/>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u="sng" kern="1200" dirty="0">
              <a:solidFill>
                <a:srgbClr val="0563C1"/>
              </a:solidFill>
            </a:rPr>
            <a:t>https://www.thehindu.com/business/rapido-targets-to-more-than-double-user-base/article38176173.ece</a:t>
          </a:r>
          <a:endParaRPr lang="en-US" sz="1600" u="sng" kern="1200" dirty="0">
            <a:solidFill>
              <a:srgbClr val="0563C1"/>
            </a:solidFill>
          </a:endParaRPr>
        </a:p>
      </dsp:txBody>
      <dsp:txXfrm>
        <a:off x="0" y="2175669"/>
        <a:ext cx="5399762" cy="724514"/>
      </dsp:txXfrm>
    </dsp:sp>
    <dsp:sp modelId="{637DABB8-034A-4D9C-9CD1-D717851EAC5E}">
      <dsp:nvSpPr>
        <dsp:cNvPr id="0" name=""/>
        <dsp:cNvSpPr/>
      </dsp:nvSpPr>
      <dsp:spPr>
        <a:xfrm>
          <a:off x="0" y="2900183"/>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39204-DEA2-4862-85C7-DDADBEF8FF0D}">
      <dsp:nvSpPr>
        <dsp:cNvPr id="0" name=""/>
        <dsp:cNvSpPr/>
      </dsp:nvSpPr>
      <dsp:spPr>
        <a:xfrm>
          <a:off x="0" y="2900183"/>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hlinkClick xmlns:r="http://schemas.openxmlformats.org/officeDocument/2006/relationships" r:id="rId4"/>
            </a:rPr>
            <a:t>https://www.forbes.com/profile/rapido/?list=30under30-asia-consumer-technology&amp;sh=360a23e57303</a:t>
          </a:r>
          <a:endParaRPr lang="en-US" sz="1600" kern="1200" dirty="0"/>
        </a:p>
      </dsp:txBody>
      <dsp:txXfrm>
        <a:off x="0" y="2900183"/>
        <a:ext cx="5399762" cy="724514"/>
      </dsp:txXfrm>
    </dsp:sp>
    <dsp:sp modelId="{DB5C38E7-FD3B-4175-B357-BF64CF5126DB}">
      <dsp:nvSpPr>
        <dsp:cNvPr id="0" name=""/>
        <dsp:cNvSpPr/>
      </dsp:nvSpPr>
      <dsp:spPr>
        <a:xfrm>
          <a:off x="0" y="3624698"/>
          <a:ext cx="53997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FCFBB-52F5-4F0A-BDF9-80E960BDFE87}">
      <dsp:nvSpPr>
        <dsp:cNvPr id="0" name=""/>
        <dsp:cNvSpPr/>
      </dsp:nvSpPr>
      <dsp:spPr>
        <a:xfrm>
          <a:off x="0" y="3624698"/>
          <a:ext cx="5399762"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Interaction with Rapido daily commuters</a:t>
          </a:r>
        </a:p>
      </dsp:txBody>
      <dsp:txXfrm>
        <a:off x="0" y="3624698"/>
        <a:ext cx="5399762" cy="7245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458F0-6AF5-4EE1-8D5B-D95442B3F76F}"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C0CAA-616A-4103-AF9A-A12FEDC1E475}" type="slidenum">
              <a:rPr lang="en-IN" smtClean="0"/>
              <a:t>‹#›</a:t>
            </a:fld>
            <a:endParaRPr lang="en-IN"/>
          </a:p>
        </p:txBody>
      </p:sp>
    </p:spTree>
    <p:extLst>
      <p:ext uri="{BB962C8B-B14F-4D97-AF65-F5344CB8AC3E}">
        <p14:creationId xmlns:p14="http://schemas.microsoft.com/office/powerpoint/2010/main" val="87856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1</a:t>
            </a:fld>
            <a:endParaRPr lang="en-IN"/>
          </a:p>
        </p:txBody>
      </p:sp>
    </p:spTree>
    <p:extLst>
      <p:ext uri="{BB962C8B-B14F-4D97-AF65-F5344CB8AC3E}">
        <p14:creationId xmlns:p14="http://schemas.microsoft.com/office/powerpoint/2010/main" val="35736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Starting with the presentation, Rapido is one of the largest </a:t>
            </a:r>
            <a:r>
              <a:rPr lang="en-US" sz="1200" dirty="0">
                <a:solidFill>
                  <a:schemeClr val="tx2"/>
                </a:solidFill>
              </a:rPr>
              <a:t>Indian bike taxi applications and one of the smartest startups of India. It</a:t>
            </a:r>
            <a:r>
              <a:rPr lang="en-US" dirty="0"/>
              <a:t> was founded in 2015 by Aravind </a:t>
            </a:r>
            <a:r>
              <a:rPr lang="en-US" dirty="0" err="1"/>
              <a:t>Sanka</a:t>
            </a:r>
            <a:r>
              <a:rPr lang="en-US" dirty="0"/>
              <a:t>, Pavan and Rishikesh in Bengaluru. </a:t>
            </a:r>
            <a:br>
              <a:rPr lang="en-US" dirty="0"/>
            </a:br>
            <a:r>
              <a:rPr lang="en-US" sz="1200" dirty="0">
                <a:solidFill>
                  <a:schemeClr val="tx2"/>
                </a:solidFill>
              </a:rPr>
              <a:t>The Unique Selling Proposition of Rapido is that it offers low-cost bike taxi rides through registered riders called “Captains”. </a:t>
            </a:r>
            <a:r>
              <a:rPr lang="en-US" dirty="0"/>
              <a:t>It targets 200 and below </a:t>
            </a:r>
            <a:r>
              <a:rPr lang="en-US" sz="1200" dirty="0">
                <a:solidFill>
                  <a:schemeClr val="tx2"/>
                </a:solidFill>
              </a:rPr>
              <a:t>ticket size segment taxi market.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operates in over 100+ urban locations across the country with having a market share of 20% and has the vision to resolve last-mile network problems. According to sources from September 2018, this bike taxi start-up has more than 15,000 enrolled riders, with daily average rides of 30,000. Aravind </a:t>
            </a:r>
            <a:r>
              <a:rPr lang="en-US" dirty="0" err="1"/>
              <a:t>Sanka</a:t>
            </a:r>
            <a:r>
              <a:rPr lang="en-US" dirty="0"/>
              <a:t>, a fellow founder of Rapido, claimed that the company had created more than 500,000 jobs in India as of 2019. The organization claimed to have one crore clients in November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plans to expand its business model to </a:t>
            </a:r>
            <a:r>
              <a:rPr lang="en-US" sz="1200" dirty="0">
                <a:solidFill>
                  <a:schemeClr val="tx2"/>
                </a:solidFill>
              </a:rPr>
              <a:t>tier2 and tier3 cities.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Rapido is distinguishing itself and achieving syndication like status in this field where various participants are clashing or falling apart.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sz="1200" dirty="0">
              <a:solidFill>
                <a:schemeClr val="tx2"/>
              </a:solidFill>
            </a:endParaRPr>
          </a:p>
          <a:p>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2</a:t>
            </a:fld>
            <a:endParaRPr lang="en-IN"/>
          </a:p>
        </p:txBody>
      </p:sp>
    </p:spTree>
    <p:extLst>
      <p:ext uri="{BB962C8B-B14F-4D97-AF65-F5344CB8AC3E}">
        <p14:creationId xmlns:p14="http://schemas.microsoft.com/office/powerpoint/2010/main" val="96665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Rapido’s revenue model has 2 major aspects – commission and B2C commission In the commission based, Rapido charges 20% of the total fare. Rapido earns via B2C logistics by helping businesses deliver their commodities (Ex-</a:t>
            </a:r>
            <a:r>
              <a:rPr lang="en-IN" dirty="0" err="1"/>
              <a:t>Swiggy</a:t>
            </a:r>
            <a:r>
              <a:rPr lang="en-IN" dirty="0"/>
              <a:t>, </a:t>
            </a:r>
            <a:r>
              <a:rPr lang="en-IN" dirty="0" err="1"/>
              <a:t>Myntra</a:t>
            </a:r>
            <a:r>
              <a:rPr lang="en-IN" dirty="0"/>
              <a:t>, </a:t>
            </a:r>
            <a:r>
              <a:rPr lang="en-IN" dirty="0" err="1"/>
              <a:t>Eat.fit</a:t>
            </a:r>
            <a:r>
              <a:rPr lang="en-IN" dirty="0"/>
              <a:t>, </a:t>
            </a:r>
            <a:r>
              <a:rPr lang="en-IN" dirty="0" err="1"/>
              <a:t>Delhivery</a:t>
            </a:r>
            <a:r>
              <a:rPr lang="en-IN" dirty="0"/>
              <a:t>, etc.)</a:t>
            </a:r>
          </a:p>
          <a:p>
            <a:r>
              <a:rPr lang="en-IN" dirty="0"/>
              <a:t>Let us talk about how it works? </a:t>
            </a:r>
          </a:p>
          <a:p>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3</a:t>
            </a:fld>
            <a:endParaRPr lang="en-IN"/>
          </a:p>
        </p:txBody>
      </p:sp>
    </p:spTree>
    <p:extLst>
      <p:ext uri="{BB962C8B-B14F-4D97-AF65-F5344CB8AC3E}">
        <p14:creationId xmlns:p14="http://schemas.microsoft.com/office/powerpoint/2010/main" val="244639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Strengths- •	It is far less expensive and hence affordable to common people. •	Rapido provides quickest commute rides and is very useful during horrifying rush hours, when public transports becomes very time consuming.•	About the Rapido app- It is an easy to use app that is user friendly operating in multiple languages with speed tracking options.•	Very good option for those having driving or parking issues( Rapido drivers are </a:t>
            </a:r>
            <a:r>
              <a:rPr lang="en-US" dirty="0" err="1"/>
              <a:t>handelling</a:t>
            </a:r>
            <a:r>
              <a:rPr lang="en-US" dirty="0"/>
              <a:t> those </a:t>
            </a:r>
            <a:r>
              <a:rPr lang="en-US" dirty="0" err="1"/>
              <a:t>hussles</a:t>
            </a:r>
            <a:r>
              <a:rPr lang="en-US" dirty="0"/>
              <a:t>)Weakness-•	There’s a lack of appreciation for bikes as the quickest commute. •	Due to several threatening cases that had occurred,  bike rides are not considered as a safer or comfortable option. In that case consumers prefer to use public transports or their personal vehicles.•	Sometimes the less professional etiquette of Captains is also one of the factors that discourage the consumers.•	It has still not proved to be a safer or preferable option for the Women segment of </a:t>
            </a:r>
            <a:r>
              <a:rPr lang="en-US" dirty="0" err="1"/>
              <a:t>consumers.Opportunity</a:t>
            </a:r>
            <a:r>
              <a:rPr lang="en-US" dirty="0"/>
              <a:t>-•	There is a huge market of two wheelers in India which is actually underutilized . From a large population of Bike owners , many of them are either unemployed part time workers or students . Also the rare seats of 80% of the bikes on roads are vacant. Rapido can extend its business in this segment providing easily accessible rides to the customers.•	Public transportation in India is slow and does not cover important locations as frequently as required. Due to crowded roads, there is a waste of a lot of time and with two-wheelers it becomes easy to navigate through both traffic and traffic rules. •	it can enlarge their market in tier-2 and tier-3 cities of India.•	“Rapido-Corp” a unique product for office-going employee communities in Tier-1 cities.•	There is also opportunity in the top tourists locations where they can provide Bike Rental services to the tourists and expand their market </a:t>
            </a:r>
            <a:r>
              <a:rPr lang="en-US" dirty="0" err="1"/>
              <a:t>segment.Threats</a:t>
            </a:r>
            <a:r>
              <a:rPr lang="en-US" dirty="0"/>
              <a:t>-•	With emerging competitors in the bike taxi segment, it will be incredibly challenging for Rapido to compete in the existing market.•	There are situations where the consumer are nor provided protective helmets or have complains about the captain.•	Women are the potential customers and many of them feels bike taxi segment is not a women friendly service which will be a threat to the company.•	Many people complain about frequent cancellation of rides by the drivers that creates a negative mindset of consumers.</a:t>
            </a:r>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6</a:t>
            </a:fld>
            <a:endParaRPr lang="en-IN"/>
          </a:p>
        </p:txBody>
      </p:sp>
    </p:spTree>
    <p:extLst>
      <p:ext uri="{BB962C8B-B14F-4D97-AF65-F5344CB8AC3E}">
        <p14:creationId xmlns:p14="http://schemas.microsoft.com/office/powerpoint/2010/main" val="144923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Value Proposition- It refers to a simple statement that communicates, in a few words, why a customer would want to choose your product or service over your competitors</a:t>
            </a:r>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7</a:t>
            </a:fld>
            <a:endParaRPr lang="en-IN"/>
          </a:p>
        </p:txBody>
      </p:sp>
    </p:spTree>
    <p:extLst>
      <p:ext uri="{BB962C8B-B14F-4D97-AF65-F5344CB8AC3E}">
        <p14:creationId xmlns:p14="http://schemas.microsoft.com/office/powerpoint/2010/main" val="1610708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B1C0CAA-616A-4103-AF9A-A12FEDC1E475}" type="slidenum">
              <a:rPr lang="en-IN" smtClean="0"/>
              <a:t>12</a:t>
            </a:fld>
            <a:endParaRPr lang="en-IN"/>
          </a:p>
        </p:txBody>
      </p:sp>
    </p:spTree>
    <p:extLst>
      <p:ext uri="{BB962C8B-B14F-4D97-AF65-F5344CB8AC3E}">
        <p14:creationId xmlns:p14="http://schemas.microsoft.com/office/powerpoint/2010/main" val="100559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025F-B7CF-47B3-A130-C3B3EF8195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410354-D810-4F77-8EFF-AD1F9AADF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E3FAA-BB37-4223-9505-7F8AB059686E}"/>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CC15C420-2261-47E0-B1F1-083B9AD1E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2C561-5A03-4502-991E-A7DACE1524B3}"/>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3293384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F741-BFD0-4E5D-8670-12D9E92226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9C9FEC-2879-46ED-8E3C-24B7C1136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64C1F-EA7B-478A-9E7D-F81B33D2C5A2}"/>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1F2E9DC1-39E6-4DEF-89EA-984E610AF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EEA2C-AD81-4C13-9BEE-AC783544C68F}"/>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79889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455B3-4E11-4472-998C-1FF8D8B6FC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25B7E-FC91-4FD5-B294-1C11A31294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0F814-3369-4438-8FBF-A9C18CA6C91F}"/>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B7E925AB-7FBD-4BB7-899D-8DB3C3AFA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AEDAA-BF74-46B2-AA5B-3DA73A4FB029}"/>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300819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F6D-AEDE-4B19-B733-834FFF2E6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B2AD75-D702-494E-BCC2-B2909B5338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014E2-C911-48E4-9B11-7D23B4F8ADFE}"/>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C5F3E3A6-69E3-4E4B-A8DB-6B2C4C9AF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61A3E-0925-4964-AAA9-0514C19A1D39}"/>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420080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0A93-797C-45C6-9331-7048D89D0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1B7182-619F-4696-91DF-6C0B1E0C7B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C13D51-0506-4D31-8B1D-B60998D7F442}"/>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5C98C30B-2EDC-49F0-A102-BF3DBD860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B07BD-0AA6-4FF2-844D-FC078C6E457E}"/>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194233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44BD-D5EA-435C-9ADD-6D56A4631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E6ADD-8C46-4CA1-9CBC-7B6A11D66D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21619F-0E7D-4525-A75C-F44A6718A3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24DE7-BAC1-4888-8559-63342F7D2412}"/>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6" name="Footer Placeholder 5">
            <a:extLst>
              <a:ext uri="{FF2B5EF4-FFF2-40B4-BE49-F238E27FC236}">
                <a16:creationId xmlns:a16="http://schemas.microsoft.com/office/drawing/2014/main" id="{3AD84FCC-CA15-4018-BD12-C0A0C7053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2E62A-60D4-4B5B-A54A-13138A3937C5}"/>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296387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9F84-8572-42D5-8156-361223D228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82D79-5C35-4606-8F5F-450A66125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46622-DAFE-497D-90FE-83453D3DE9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449544-590E-47E9-9933-6F5B87F70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952531-43EA-49D2-982E-6982CC344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67493A-4DD4-45DF-BE5A-4AC59EE7FDFB}"/>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8" name="Footer Placeholder 7">
            <a:extLst>
              <a:ext uri="{FF2B5EF4-FFF2-40B4-BE49-F238E27FC236}">
                <a16:creationId xmlns:a16="http://schemas.microsoft.com/office/drawing/2014/main" id="{FF0E81D3-9667-40E8-81FD-EFA5715C33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FE05F9-F3CF-4F4C-8496-A710BC0C936E}"/>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110930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62D8-8ED2-4669-B5B8-BF908E038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ADE071-2BBE-4D28-9330-DE61C8606834}"/>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4" name="Footer Placeholder 3">
            <a:extLst>
              <a:ext uri="{FF2B5EF4-FFF2-40B4-BE49-F238E27FC236}">
                <a16:creationId xmlns:a16="http://schemas.microsoft.com/office/drawing/2014/main" id="{9A1CFEF6-FEEF-413B-8235-58B83B2518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235688-443D-4381-AD9F-48674395419B}"/>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144448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7CF5-26FF-4F20-8020-A2090229FFAC}"/>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3" name="Footer Placeholder 2">
            <a:extLst>
              <a:ext uri="{FF2B5EF4-FFF2-40B4-BE49-F238E27FC236}">
                <a16:creationId xmlns:a16="http://schemas.microsoft.com/office/drawing/2014/main" id="{4607B941-9E38-4E06-8857-9A3B88E153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04FE0F-54FA-4FDC-88D8-9E32C199C8EC}"/>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1633587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55A9-AE04-4CE8-8B26-3F678CE9F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DF4FF3-D1FE-48E1-923F-5B758D02D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B40652-CE56-4706-BD6A-C2D760E50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65539-0379-41F5-AA64-D2A50AC17124}"/>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6" name="Footer Placeholder 5">
            <a:extLst>
              <a:ext uri="{FF2B5EF4-FFF2-40B4-BE49-F238E27FC236}">
                <a16:creationId xmlns:a16="http://schemas.microsoft.com/office/drawing/2014/main" id="{1CCA0001-C333-4734-B555-EFBB11CAC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786C1-8F3A-4973-8621-C9681EBE996B}"/>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2936832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A33F-C923-4855-BB96-EA3B0D8F3D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F3BCAE-ECF4-4559-AD2A-843CC4F252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BE1180-4D70-4D06-A031-0FCBFA8A3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F5B55B-138D-4470-94A0-AF1A099482D2}"/>
              </a:ext>
            </a:extLst>
          </p:cNvPr>
          <p:cNvSpPr>
            <a:spLocks noGrp="1"/>
          </p:cNvSpPr>
          <p:nvPr>
            <p:ph type="dt" sz="half" idx="10"/>
          </p:nvPr>
        </p:nvSpPr>
        <p:spPr/>
        <p:txBody>
          <a:bodyPr/>
          <a:lstStyle/>
          <a:p>
            <a:fld id="{BE3A882C-3627-45F1-A15F-50E624A5D9D6}" type="datetimeFigureOut">
              <a:rPr lang="en-US" smtClean="0"/>
              <a:t>8/29/2024</a:t>
            </a:fld>
            <a:endParaRPr lang="en-US"/>
          </a:p>
        </p:txBody>
      </p:sp>
      <p:sp>
        <p:nvSpPr>
          <p:cNvPr id="6" name="Footer Placeholder 5">
            <a:extLst>
              <a:ext uri="{FF2B5EF4-FFF2-40B4-BE49-F238E27FC236}">
                <a16:creationId xmlns:a16="http://schemas.microsoft.com/office/drawing/2014/main" id="{48AC1D7B-3BE3-4C6C-B26F-7635F04D1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9B144-C2E4-44AE-A9BC-4AAFB3603700}"/>
              </a:ext>
            </a:extLst>
          </p:cNvPr>
          <p:cNvSpPr>
            <a:spLocks noGrp="1"/>
          </p:cNvSpPr>
          <p:nvPr>
            <p:ph type="sldNum" sz="quarter" idx="12"/>
          </p:nvPr>
        </p:nvSpPr>
        <p:spPr/>
        <p:txBody>
          <a:bodyPr/>
          <a:lstStyle/>
          <a:p>
            <a:fld id="{E1129354-EAAF-49C9-9971-B5C032F62AB9}" type="slidenum">
              <a:rPr lang="en-US" smtClean="0"/>
              <a:t>‹#›</a:t>
            </a:fld>
            <a:endParaRPr lang="en-US"/>
          </a:p>
        </p:txBody>
      </p:sp>
    </p:spTree>
    <p:extLst>
      <p:ext uri="{BB962C8B-B14F-4D97-AF65-F5344CB8AC3E}">
        <p14:creationId xmlns:p14="http://schemas.microsoft.com/office/powerpoint/2010/main" val="620125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84B2EA-E171-4EFF-9BC5-7300D62D1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4EFFA0-5896-46B5-A95A-C48CD6930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206D5-2D52-4753-BBFD-87B6B6B5F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A882C-3627-45F1-A15F-50E624A5D9D6}" type="datetimeFigureOut">
              <a:rPr lang="en-US" smtClean="0"/>
              <a:t>8/29/2024</a:t>
            </a:fld>
            <a:endParaRPr lang="en-US"/>
          </a:p>
        </p:txBody>
      </p:sp>
      <p:sp>
        <p:nvSpPr>
          <p:cNvPr id="5" name="Footer Placeholder 4">
            <a:extLst>
              <a:ext uri="{FF2B5EF4-FFF2-40B4-BE49-F238E27FC236}">
                <a16:creationId xmlns:a16="http://schemas.microsoft.com/office/drawing/2014/main" id="{A9906AFF-0D38-4BA7-9BEE-188875750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FA6D7F-9260-4F01-B789-D6B160B5AB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29354-EAAF-49C9-9971-B5C032F62AB9}" type="slidenum">
              <a:rPr lang="en-US" smtClean="0"/>
              <a:t>‹#›</a:t>
            </a:fld>
            <a:endParaRPr lang="en-US"/>
          </a:p>
        </p:txBody>
      </p:sp>
    </p:spTree>
    <p:extLst>
      <p:ext uri="{BB962C8B-B14F-4D97-AF65-F5344CB8AC3E}">
        <p14:creationId xmlns:p14="http://schemas.microsoft.com/office/powerpoint/2010/main" val="378168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bin"/><Relationship Id="rId7" Type="http://schemas.openxmlformats.org/officeDocument/2006/relationships/image" Target="../media/image41.jpg"/><Relationship Id="rId2" Type="http://schemas.openxmlformats.org/officeDocument/2006/relationships/image" Target="../media/image36.bin"/><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bin"/><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bin"/><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3.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bin"/><Relationship Id="rId5" Type="http://schemas.openxmlformats.org/officeDocument/2006/relationships/image" Target="../media/image27.bin"/><Relationship Id="rId4" Type="http://schemas.openxmlformats.org/officeDocument/2006/relationships/image" Target="../media/image26.bin"/></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bin"/><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2" name="Freeform: Shape 1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2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8" name="Freeform: Shape 2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bject 4">
            <a:extLst>
              <a:ext uri="{FF2B5EF4-FFF2-40B4-BE49-F238E27FC236}">
                <a16:creationId xmlns:a16="http://schemas.microsoft.com/office/drawing/2014/main" id="{1ACD4CBF-0882-60A2-706C-1BDFD4150E39}"/>
              </a:ext>
            </a:extLst>
          </p:cNvPr>
          <p:cNvSpPr/>
          <p:nvPr/>
        </p:nvSpPr>
        <p:spPr>
          <a:xfrm rot="5400000">
            <a:off x="-46321" y="46320"/>
            <a:ext cx="1333850" cy="1241209"/>
          </a:xfrm>
          <a:custGeom>
            <a:avLst/>
            <a:gdLst/>
            <a:ahLst/>
            <a:cxnLst/>
            <a:rect l="l" t="t" r="r" b="b"/>
            <a:pathLst>
              <a:path w="3405504" h="3691890">
                <a:moveTo>
                  <a:pt x="0" y="1587523"/>
                </a:moveTo>
                <a:lnTo>
                  <a:pt x="2953932" y="49429"/>
                </a:lnTo>
                <a:lnTo>
                  <a:pt x="3000180" y="28120"/>
                </a:lnTo>
                <a:lnTo>
                  <a:pt x="3045081" y="12881"/>
                </a:lnTo>
                <a:lnTo>
                  <a:pt x="3088408" y="3558"/>
                </a:lnTo>
                <a:lnTo>
                  <a:pt x="3129935" y="0"/>
                </a:lnTo>
                <a:lnTo>
                  <a:pt x="3169436" y="2054"/>
                </a:lnTo>
                <a:lnTo>
                  <a:pt x="3241453" y="22394"/>
                </a:lnTo>
                <a:lnTo>
                  <a:pt x="3302648" y="63362"/>
                </a:lnTo>
                <a:lnTo>
                  <a:pt x="3351211" y="123741"/>
                </a:lnTo>
                <a:lnTo>
                  <a:pt x="3370189" y="160830"/>
                </a:lnTo>
                <a:lnTo>
                  <a:pt x="3385330" y="202317"/>
                </a:lnTo>
                <a:lnTo>
                  <a:pt x="3396408" y="248048"/>
                </a:lnTo>
                <a:lnTo>
                  <a:pt x="3403196" y="297872"/>
                </a:lnTo>
                <a:lnTo>
                  <a:pt x="3405468" y="351638"/>
                </a:lnTo>
                <a:lnTo>
                  <a:pt x="3401130" y="3691471"/>
                </a:lnTo>
              </a:path>
            </a:pathLst>
          </a:custGeom>
          <a:ln w="12700">
            <a:solidFill>
              <a:srgbClr val="79D143"/>
            </a:solidFill>
          </a:ln>
        </p:spPr>
        <p:txBody>
          <a:bodyPr wrap="square" lIns="0" tIns="0" rIns="0" bIns="0" rtlCol="0"/>
          <a:lstStyle/>
          <a:p>
            <a:endParaRPr/>
          </a:p>
        </p:txBody>
      </p:sp>
      <p:sp>
        <p:nvSpPr>
          <p:cNvPr id="34" name="object 3">
            <a:extLst>
              <a:ext uri="{FF2B5EF4-FFF2-40B4-BE49-F238E27FC236}">
                <a16:creationId xmlns:a16="http://schemas.microsoft.com/office/drawing/2014/main" id="{645A7FF7-EE05-4E17-A372-44E509B14F9B}"/>
              </a:ext>
            </a:extLst>
          </p:cNvPr>
          <p:cNvSpPr/>
          <p:nvPr/>
        </p:nvSpPr>
        <p:spPr>
          <a:xfrm>
            <a:off x="7373923" y="4357868"/>
            <a:ext cx="4817162" cy="2494291"/>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
        <p:nvSpPr>
          <p:cNvPr id="35" name="Rectangle 34">
            <a:extLst>
              <a:ext uri="{FF2B5EF4-FFF2-40B4-BE49-F238E27FC236}">
                <a16:creationId xmlns:a16="http://schemas.microsoft.com/office/drawing/2014/main" id="{A5BC485F-934D-335F-8BA6-CE69FCB03065}"/>
              </a:ext>
            </a:extLst>
          </p:cNvPr>
          <p:cNvSpPr/>
          <p:nvPr/>
        </p:nvSpPr>
        <p:spPr>
          <a:xfrm>
            <a:off x="1241209" y="627579"/>
            <a:ext cx="674575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bg2">
                    <a:lumMod val="10000"/>
                  </a:schemeClr>
                </a:solidFill>
                <a:effectLst/>
              </a:rPr>
              <a:t>RAPID RISE OF RAPIDO</a:t>
            </a:r>
          </a:p>
        </p:txBody>
      </p:sp>
      <p:sp>
        <p:nvSpPr>
          <p:cNvPr id="36" name="TextBox 35">
            <a:extLst>
              <a:ext uri="{FF2B5EF4-FFF2-40B4-BE49-F238E27FC236}">
                <a16:creationId xmlns:a16="http://schemas.microsoft.com/office/drawing/2014/main" id="{63084155-4151-7FC9-D942-0ACA6EE6497D}"/>
              </a:ext>
            </a:extLst>
          </p:cNvPr>
          <p:cNvSpPr txBox="1"/>
          <p:nvPr/>
        </p:nvSpPr>
        <p:spPr>
          <a:xfrm>
            <a:off x="8453425" y="5102840"/>
            <a:ext cx="3363043" cy="646331"/>
          </a:xfrm>
          <a:prstGeom prst="rect">
            <a:avLst/>
          </a:prstGeom>
          <a:noFill/>
        </p:spPr>
        <p:txBody>
          <a:bodyPr wrap="square" rtlCol="0">
            <a:spAutoFit/>
          </a:bodyPr>
          <a:lstStyle/>
          <a:p>
            <a:r>
              <a:rPr lang="en-IN" dirty="0">
                <a:solidFill>
                  <a:srgbClr val="26293B"/>
                </a:solidFill>
                <a:latin typeface="Bahnschrift Light SemiCondensed" panose="020B0502040204020203" pitchFamily="34" charset="0"/>
              </a:rPr>
              <a:t>Prerna Singh Chauhan 210767</a:t>
            </a:r>
          </a:p>
          <a:p>
            <a:r>
              <a:rPr lang="en-IN" dirty="0" err="1">
                <a:solidFill>
                  <a:srgbClr val="26293B"/>
                </a:solidFill>
                <a:latin typeface="Bahnschrift Light SemiCondensed" panose="020B0502040204020203" pitchFamily="34" charset="0"/>
              </a:rPr>
              <a:t>Sneh</a:t>
            </a:r>
            <a:r>
              <a:rPr lang="en-IN" dirty="0">
                <a:solidFill>
                  <a:srgbClr val="26293B"/>
                </a:solidFill>
                <a:latin typeface="Bahnschrift Light SemiCondensed" panose="020B0502040204020203" pitchFamily="34" charset="0"/>
              </a:rPr>
              <a:t> Omer 211041</a:t>
            </a:r>
          </a:p>
        </p:txBody>
      </p:sp>
      <p:pic>
        <p:nvPicPr>
          <p:cNvPr id="38" name="Picture 37">
            <a:extLst>
              <a:ext uri="{FF2B5EF4-FFF2-40B4-BE49-F238E27FC236}">
                <a16:creationId xmlns:a16="http://schemas.microsoft.com/office/drawing/2014/main" id="{399CB3A5-4FD9-5D2F-147C-198E8F869D4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6000" t="10172" r="26044" b="47770"/>
          <a:stretch/>
        </p:blipFill>
        <p:spPr>
          <a:xfrm>
            <a:off x="7733825" y="4550435"/>
            <a:ext cx="688140" cy="651793"/>
          </a:xfrm>
          <a:prstGeom prst="rect">
            <a:avLst/>
          </a:prstGeom>
        </p:spPr>
      </p:pic>
      <p:sp>
        <p:nvSpPr>
          <p:cNvPr id="39" name="TextBox 38">
            <a:extLst>
              <a:ext uri="{FF2B5EF4-FFF2-40B4-BE49-F238E27FC236}">
                <a16:creationId xmlns:a16="http://schemas.microsoft.com/office/drawing/2014/main" id="{04DC6BF2-C7D6-A6BC-A6FF-66420B238C7D}"/>
              </a:ext>
            </a:extLst>
          </p:cNvPr>
          <p:cNvSpPr txBox="1"/>
          <p:nvPr/>
        </p:nvSpPr>
        <p:spPr>
          <a:xfrm>
            <a:off x="8421965" y="4671318"/>
            <a:ext cx="1845579" cy="400110"/>
          </a:xfrm>
          <a:prstGeom prst="rect">
            <a:avLst/>
          </a:prstGeom>
          <a:noFill/>
        </p:spPr>
        <p:txBody>
          <a:bodyPr wrap="square" rtlCol="0">
            <a:spAutoFit/>
          </a:bodyPr>
          <a:lstStyle/>
          <a:p>
            <a:r>
              <a:rPr lang="en-IN" sz="2000" b="1" i="1" dirty="0">
                <a:solidFill>
                  <a:srgbClr val="304667"/>
                </a:solidFill>
                <a:latin typeface="Calibri" panose="020F0502020204030204" pitchFamily="34" charset="0"/>
                <a:ea typeface="Calibri" panose="020F0502020204030204" pitchFamily="34" charset="0"/>
                <a:cs typeface="Calibri" panose="020F0502020204030204" pitchFamily="34" charset="0"/>
              </a:rPr>
              <a:t>SUBMITTED BY:</a:t>
            </a:r>
          </a:p>
        </p:txBody>
      </p:sp>
      <p:sp>
        <p:nvSpPr>
          <p:cNvPr id="40" name="TextBox 39">
            <a:extLst>
              <a:ext uri="{FF2B5EF4-FFF2-40B4-BE49-F238E27FC236}">
                <a16:creationId xmlns:a16="http://schemas.microsoft.com/office/drawing/2014/main" id="{70F34EE5-0EA6-3C42-7616-19B4BA714DEE}"/>
              </a:ext>
            </a:extLst>
          </p:cNvPr>
          <p:cNvSpPr txBox="1"/>
          <p:nvPr/>
        </p:nvSpPr>
        <p:spPr>
          <a:xfrm>
            <a:off x="10521675" y="4155"/>
            <a:ext cx="1669410" cy="2321202"/>
          </a:xfrm>
          <a:prstGeom prst="rect">
            <a:avLst/>
          </a:prstGeom>
          <a:solidFill>
            <a:srgbClr val="FFFFFF"/>
          </a:solidFill>
        </p:spPr>
        <p:txBody>
          <a:bodyPr wrap="square" rtlCol="0">
            <a:spAutoFit/>
          </a:bodyPr>
          <a:lstStyle/>
          <a:p>
            <a:endParaRPr lang="en-IN" dirty="0"/>
          </a:p>
        </p:txBody>
      </p:sp>
      <p:grpSp>
        <p:nvGrpSpPr>
          <p:cNvPr id="4" name="object 21">
            <a:extLst>
              <a:ext uri="{FF2B5EF4-FFF2-40B4-BE49-F238E27FC236}">
                <a16:creationId xmlns:a16="http://schemas.microsoft.com/office/drawing/2014/main" id="{3F8A6760-956A-6A62-AFAA-97EF7DCD7146}"/>
              </a:ext>
            </a:extLst>
          </p:cNvPr>
          <p:cNvGrpSpPr/>
          <p:nvPr/>
        </p:nvGrpSpPr>
        <p:grpSpPr>
          <a:xfrm>
            <a:off x="8076980" y="3229"/>
            <a:ext cx="4114105" cy="3095996"/>
            <a:chOff x="3658294" y="0"/>
            <a:chExt cx="4114105" cy="3095996"/>
          </a:xfrm>
        </p:grpSpPr>
        <p:pic>
          <p:nvPicPr>
            <p:cNvPr id="5" name="object 22">
              <a:extLst>
                <a:ext uri="{FF2B5EF4-FFF2-40B4-BE49-F238E27FC236}">
                  <a16:creationId xmlns:a16="http://schemas.microsoft.com/office/drawing/2014/main" id="{7B36CC88-0F26-CE87-B426-4938BAD7CBC8}"/>
                </a:ext>
              </a:extLst>
            </p:cNvPr>
            <p:cNvPicPr/>
            <p:nvPr/>
          </p:nvPicPr>
          <p:blipFill>
            <a:blip r:embed="rId4" cstate="print"/>
            <a:stretch>
              <a:fillRect/>
            </a:stretch>
          </p:blipFill>
          <p:spPr>
            <a:xfrm>
              <a:off x="3658294" y="0"/>
              <a:ext cx="4114105" cy="3095996"/>
            </a:xfrm>
            <a:prstGeom prst="rect">
              <a:avLst/>
            </a:prstGeom>
          </p:spPr>
        </p:pic>
        <p:sp>
          <p:nvSpPr>
            <p:cNvPr id="6" name="object 23">
              <a:extLst>
                <a:ext uri="{FF2B5EF4-FFF2-40B4-BE49-F238E27FC236}">
                  <a16:creationId xmlns:a16="http://schemas.microsoft.com/office/drawing/2014/main" id="{65258E68-0016-E4A7-52FC-F64367DBFBE0}"/>
                </a:ext>
              </a:extLst>
            </p:cNvPr>
            <p:cNvSpPr/>
            <p:nvPr/>
          </p:nvSpPr>
          <p:spPr>
            <a:xfrm>
              <a:off x="4140482" y="40830"/>
              <a:ext cx="2730500" cy="307975"/>
            </a:xfrm>
            <a:custGeom>
              <a:avLst/>
              <a:gdLst/>
              <a:ahLst/>
              <a:cxnLst/>
              <a:rect l="l" t="t" r="r" b="b"/>
              <a:pathLst>
                <a:path w="2730500" h="307975">
                  <a:moveTo>
                    <a:pt x="2730268" y="0"/>
                  </a:moveTo>
                  <a:lnTo>
                    <a:pt x="258884" y="0"/>
                  </a:lnTo>
                  <a:lnTo>
                    <a:pt x="0" y="307568"/>
                  </a:lnTo>
                  <a:lnTo>
                    <a:pt x="2730268" y="307568"/>
                  </a:lnTo>
                  <a:lnTo>
                    <a:pt x="2730268" y="0"/>
                  </a:lnTo>
                  <a:close/>
                </a:path>
              </a:pathLst>
            </a:custGeom>
            <a:solidFill>
              <a:srgbClr val="F1C854"/>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21D1D83-81DD-42AE-AC18-5C2E4D53AB39}"/>
              </a:ext>
            </a:extLst>
          </p:cNvPr>
          <p:cNvSpPr txBox="1"/>
          <p:nvPr/>
        </p:nvSpPr>
        <p:spPr>
          <a:xfrm>
            <a:off x="2468877" y="1818511"/>
            <a:ext cx="4817162" cy="707886"/>
          </a:xfrm>
          <a:prstGeom prst="rect">
            <a:avLst/>
          </a:prstGeom>
          <a:noFill/>
        </p:spPr>
        <p:txBody>
          <a:bodyPr wrap="square" rtlCol="0">
            <a:spAutoFit/>
          </a:bodyPr>
          <a:lstStyle/>
          <a:p>
            <a:pPr algn="ctr"/>
            <a:r>
              <a:rPr lang="en-IN" sz="2000" b="1" dirty="0">
                <a:solidFill>
                  <a:srgbClr val="304667"/>
                </a:solidFill>
                <a:latin typeface="Calibri" panose="020F0502020204030204" pitchFamily="34" charset="0"/>
                <a:cs typeface="Calibri" panose="020F0502020204030204" pitchFamily="34" charset="0"/>
              </a:rPr>
              <a:t>INDIAN</a:t>
            </a:r>
            <a:r>
              <a:rPr lang="en-IN" sz="2000" b="1" dirty="0">
                <a:solidFill>
                  <a:srgbClr val="000000"/>
                </a:solidFill>
                <a:effectLst/>
                <a:latin typeface="Times New Roman" panose="02020603050405020304" pitchFamily="18" charset="0"/>
                <a:ea typeface="Times New Roman" panose="02020603050405020304" pitchFamily="18" charset="0"/>
              </a:rPr>
              <a:t> </a:t>
            </a:r>
            <a:r>
              <a:rPr lang="en-IN" sz="2000" b="1" dirty="0">
                <a:solidFill>
                  <a:srgbClr val="304667"/>
                </a:solidFill>
                <a:latin typeface="Calibri" panose="020F0502020204030204" pitchFamily="34" charset="0"/>
                <a:cs typeface="Calibri" panose="020F0502020204030204" pitchFamily="34" charset="0"/>
              </a:rPr>
              <a:t>INSTITUTE</a:t>
            </a:r>
            <a:r>
              <a:rPr lang="en-IN" sz="2000" b="1" dirty="0">
                <a:solidFill>
                  <a:srgbClr val="000000"/>
                </a:solidFill>
                <a:effectLst/>
                <a:latin typeface="Times New Roman" panose="02020603050405020304" pitchFamily="18" charset="0"/>
                <a:ea typeface="Times New Roman" panose="02020603050405020304" pitchFamily="18" charset="0"/>
              </a:rPr>
              <a:t> </a:t>
            </a:r>
            <a:r>
              <a:rPr lang="en-IN" sz="2000" b="1" dirty="0">
                <a:solidFill>
                  <a:srgbClr val="304667"/>
                </a:solidFill>
                <a:latin typeface="Calibri" panose="020F0502020204030204" pitchFamily="34" charset="0"/>
                <a:cs typeface="Calibri" panose="020F0502020204030204" pitchFamily="34" charset="0"/>
              </a:rPr>
              <a:t>OF</a:t>
            </a:r>
            <a:r>
              <a:rPr lang="en-IN" sz="2000" b="1" dirty="0">
                <a:solidFill>
                  <a:srgbClr val="000000"/>
                </a:solidFill>
                <a:effectLst/>
                <a:latin typeface="Times New Roman" panose="02020603050405020304" pitchFamily="18" charset="0"/>
                <a:ea typeface="Times New Roman" panose="02020603050405020304" pitchFamily="18" charset="0"/>
              </a:rPr>
              <a:t> </a:t>
            </a:r>
            <a:r>
              <a:rPr lang="en-IN" sz="2000" b="1" dirty="0">
                <a:solidFill>
                  <a:srgbClr val="304667"/>
                </a:solidFill>
                <a:latin typeface="Calibri" panose="020F0502020204030204" pitchFamily="34" charset="0"/>
                <a:cs typeface="Calibri" panose="020F0502020204030204" pitchFamily="34" charset="0"/>
              </a:rPr>
              <a:t>TECHNOLOGY</a:t>
            </a:r>
            <a:r>
              <a:rPr lang="en-IN" sz="2000" b="1" dirty="0">
                <a:solidFill>
                  <a:srgbClr val="000000"/>
                </a:solidFill>
                <a:effectLst/>
                <a:latin typeface="Times New Roman" panose="02020603050405020304" pitchFamily="18" charset="0"/>
                <a:ea typeface="Times New Roman" panose="02020603050405020304" pitchFamily="18" charset="0"/>
              </a:rPr>
              <a:t>,</a:t>
            </a:r>
          </a:p>
          <a:p>
            <a:pPr algn="ctr"/>
            <a:r>
              <a:rPr lang="en-IN" sz="2000" b="1" dirty="0">
                <a:solidFill>
                  <a:srgbClr val="000000"/>
                </a:solidFill>
                <a:effectLst/>
                <a:latin typeface="Times New Roman" panose="02020603050405020304" pitchFamily="18" charset="0"/>
                <a:ea typeface="Times New Roman" panose="02020603050405020304" pitchFamily="18" charset="0"/>
              </a:rPr>
              <a:t> </a:t>
            </a:r>
            <a:r>
              <a:rPr lang="en-IN" sz="2000" b="1" dirty="0">
                <a:solidFill>
                  <a:srgbClr val="304667"/>
                </a:solidFill>
                <a:latin typeface="Calibri" panose="020F0502020204030204" pitchFamily="34" charset="0"/>
                <a:cs typeface="Calibri" panose="020F0502020204030204" pitchFamily="34" charset="0"/>
              </a:rPr>
              <a:t>KANPUR</a:t>
            </a:r>
            <a:r>
              <a:rPr lang="en-IN" sz="2000" b="1" dirty="0">
                <a:solidFill>
                  <a:srgbClr val="000000"/>
                </a:solidFill>
                <a:effectLst/>
                <a:latin typeface="Times New Roman" panose="02020603050405020304" pitchFamily="18" charset="0"/>
                <a:ea typeface="Times New Roman" panose="02020603050405020304" pitchFamily="18" charset="0"/>
              </a:rPr>
              <a:t> </a:t>
            </a:r>
            <a:endParaRPr lang="en-IN" sz="2000" b="1" dirty="0"/>
          </a:p>
        </p:txBody>
      </p:sp>
      <p:pic>
        <p:nvPicPr>
          <p:cNvPr id="3" name="Picture 2">
            <a:extLst>
              <a:ext uri="{FF2B5EF4-FFF2-40B4-BE49-F238E27FC236}">
                <a16:creationId xmlns:a16="http://schemas.microsoft.com/office/drawing/2014/main" id="{DD09F170-147C-4AD9-8384-9A139DE985A5}"/>
              </a:ext>
            </a:extLst>
          </p:cNvPr>
          <p:cNvPicPr>
            <a:picLocks noChangeAspect="1"/>
          </p:cNvPicPr>
          <p:nvPr/>
        </p:nvPicPr>
        <p:blipFill>
          <a:blip r:embed="rId5"/>
          <a:stretch>
            <a:fillRect/>
          </a:stretch>
        </p:blipFill>
        <p:spPr>
          <a:xfrm>
            <a:off x="4380607" y="2526397"/>
            <a:ext cx="993701" cy="975161"/>
          </a:xfrm>
          <a:prstGeom prst="rect">
            <a:avLst/>
          </a:prstGeom>
        </p:spPr>
      </p:pic>
      <p:sp>
        <p:nvSpPr>
          <p:cNvPr id="7" name="TextBox 6">
            <a:extLst>
              <a:ext uri="{FF2B5EF4-FFF2-40B4-BE49-F238E27FC236}">
                <a16:creationId xmlns:a16="http://schemas.microsoft.com/office/drawing/2014/main" id="{17EB3955-AE64-4367-90F3-BF2986062D2D}"/>
              </a:ext>
            </a:extLst>
          </p:cNvPr>
          <p:cNvSpPr txBox="1"/>
          <p:nvPr/>
        </p:nvSpPr>
        <p:spPr>
          <a:xfrm>
            <a:off x="2796244" y="3563323"/>
            <a:ext cx="4162425" cy="1077218"/>
          </a:xfrm>
          <a:prstGeom prst="rect">
            <a:avLst/>
          </a:prstGeom>
          <a:noFill/>
        </p:spPr>
        <p:txBody>
          <a:bodyPr wrap="square" rtlCol="0">
            <a:spAutoFit/>
          </a:bodyPr>
          <a:lstStyle/>
          <a:p>
            <a:pPr algn="ctr"/>
            <a:r>
              <a:rPr lang="en-US" sz="2000" b="1" dirty="0">
                <a:solidFill>
                  <a:srgbClr val="304667"/>
                </a:solidFill>
                <a:latin typeface="Calibri" panose="020F0502020204030204" pitchFamily="34" charset="0"/>
                <a:cs typeface="Calibri" panose="020F0502020204030204" pitchFamily="34" charset="0"/>
              </a:rPr>
              <a:t>End Term Project</a:t>
            </a:r>
          </a:p>
          <a:p>
            <a:pPr algn="ctr"/>
            <a:r>
              <a:rPr lang="en-US" sz="1600" dirty="0"/>
              <a:t>For</a:t>
            </a:r>
          </a:p>
          <a:p>
            <a:pPr algn="ctr"/>
            <a:r>
              <a:rPr lang="en-US" sz="2800" b="1" dirty="0">
                <a:solidFill>
                  <a:srgbClr val="304667"/>
                </a:solidFill>
                <a:latin typeface="Calibri" panose="020F0502020204030204" pitchFamily="34" charset="0"/>
                <a:cs typeface="Calibri" panose="020F0502020204030204" pitchFamily="34" charset="0"/>
              </a:rPr>
              <a:t>IITK Consulting Group</a:t>
            </a:r>
          </a:p>
        </p:txBody>
      </p:sp>
      <p:pic>
        <p:nvPicPr>
          <p:cNvPr id="11" name="Picture 10">
            <a:extLst>
              <a:ext uri="{FF2B5EF4-FFF2-40B4-BE49-F238E27FC236}">
                <a16:creationId xmlns:a16="http://schemas.microsoft.com/office/drawing/2014/main" id="{E70E8DBB-8314-46E4-B900-C89B3F0D4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181" y="5605013"/>
            <a:ext cx="1980055" cy="1038322"/>
          </a:xfrm>
          <a:prstGeom prst="rect">
            <a:avLst/>
          </a:prstGeom>
        </p:spPr>
      </p:pic>
    </p:spTree>
    <p:extLst>
      <p:ext uri="{BB962C8B-B14F-4D97-AF65-F5344CB8AC3E}">
        <p14:creationId xmlns:p14="http://schemas.microsoft.com/office/powerpoint/2010/main" val="13055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 name="Rectangle 1">
            <a:extLst>
              <a:ext uri="{FF2B5EF4-FFF2-40B4-BE49-F238E27FC236}">
                <a16:creationId xmlns:a16="http://schemas.microsoft.com/office/drawing/2014/main" id="{8B7B5B65-77DC-62AF-2CD0-48793392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B3382D-464E-986A-2653-AE39C0641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3">
            <a:extLst>
              <a:ext uri="{FF2B5EF4-FFF2-40B4-BE49-F238E27FC236}">
                <a16:creationId xmlns:a16="http://schemas.microsoft.com/office/drawing/2014/main" id="{6963D331-DD5A-7751-94B0-1CD52E9C4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5" name="Freeform: Shape 4">
              <a:extLst>
                <a:ext uri="{FF2B5EF4-FFF2-40B4-BE49-F238E27FC236}">
                  <a16:creationId xmlns:a16="http://schemas.microsoft.com/office/drawing/2014/main" id="{C3DDC701-9BF3-DB42-0DA6-B93D4ABE3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8192997-E95D-7DB8-F894-EC124D4F3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7719CFB-96A8-AF1C-5788-32A1E3AA3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1" name="Freeform: Shape 10">
              <a:extLst>
                <a:ext uri="{FF2B5EF4-FFF2-40B4-BE49-F238E27FC236}">
                  <a16:creationId xmlns:a16="http://schemas.microsoft.com/office/drawing/2014/main" id="{9F78BFA8-8F34-2BD9-0FFB-05F7BB9C0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764AD0E4-1CD0-651A-03F1-E30BB5FC32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18" name="Freeform: Shape 17">
              <a:extLst>
                <a:ext uri="{FF2B5EF4-FFF2-40B4-BE49-F238E27FC236}">
                  <a16:creationId xmlns:a16="http://schemas.microsoft.com/office/drawing/2014/main" id="{59C6C371-4997-3352-9A0E-4C4948904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3C2CF83-E2A1-F027-A064-697E8984B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FC8B5CB-7101-321E-1CC4-628A4805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B121513-D241-9330-A6A3-0B4FDBCF3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itle 1">
            <a:extLst>
              <a:ext uri="{FF2B5EF4-FFF2-40B4-BE49-F238E27FC236}">
                <a16:creationId xmlns:a16="http://schemas.microsoft.com/office/drawing/2014/main" id="{DD29F854-9737-8D8E-0589-2FA7C0D69BF6}"/>
              </a:ext>
            </a:extLst>
          </p:cNvPr>
          <p:cNvSpPr>
            <a:spLocks noGrp="1"/>
          </p:cNvSpPr>
          <p:nvPr>
            <p:ph type="title"/>
          </p:nvPr>
        </p:nvSpPr>
        <p:spPr>
          <a:xfrm>
            <a:off x="620870" y="210327"/>
            <a:ext cx="8233454" cy="661989"/>
          </a:xfrm>
        </p:spPr>
        <p:txBody>
          <a:bodyPr anchor="b">
            <a:normAutofit/>
          </a:bodyPr>
          <a:lstStyle/>
          <a:p>
            <a:r>
              <a:rPr lang="en-US" sz="3600" b="1" dirty="0">
                <a:solidFill>
                  <a:schemeClr val="tx2"/>
                </a:solidFill>
              </a:rPr>
              <a:t>Insights from customer survey</a:t>
            </a:r>
          </a:p>
        </p:txBody>
      </p:sp>
      <p:pic>
        <p:nvPicPr>
          <p:cNvPr id="36" name="Picture 35">
            <a:extLst>
              <a:ext uri="{FF2B5EF4-FFF2-40B4-BE49-F238E27FC236}">
                <a16:creationId xmlns:a16="http://schemas.microsoft.com/office/drawing/2014/main" id="{A180A4B3-C871-2BD0-D148-5AC5FBFC6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70" y="950092"/>
            <a:ext cx="4625420" cy="3037750"/>
          </a:xfrm>
          <a:prstGeom prst="rect">
            <a:avLst/>
          </a:prstGeom>
        </p:spPr>
      </p:pic>
      <p:pic>
        <p:nvPicPr>
          <p:cNvPr id="37" name="Picture 36">
            <a:extLst>
              <a:ext uri="{FF2B5EF4-FFF2-40B4-BE49-F238E27FC236}">
                <a16:creationId xmlns:a16="http://schemas.microsoft.com/office/drawing/2014/main" id="{928E96B4-1F1E-1BEF-5329-4F1942134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864" y="931810"/>
            <a:ext cx="5053957" cy="3037751"/>
          </a:xfrm>
          <a:prstGeom prst="rect">
            <a:avLst/>
          </a:prstGeom>
        </p:spPr>
      </p:pic>
      <p:sp>
        <p:nvSpPr>
          <p:cNvPr id="38" name="TextBox 37">
            <a:extLst>
              <a:ext uri="{FF2B5EF4-FFF2-40B4-BE49-F238E27FC236}">
                <a16:creationId xmlns:a16="http://schemas.microsoft.com/office/drawing/2014/main" id="{E4F48192-18DD-FD8E-D91F-E1C22E7406DB}"/>
              </a:ext>
            </a:extLst>
          </p:cNvPr>
          <p:cNvSpPr txBox="1"/>
          <p:nvPr/>
        </p:nvSpPr>
        <p:spPr>
          <a:xfrm>
            <a:off x="618570" y="4474227"/>
            <a:ext cx="4750617" cy="1477328"/>
          </a:xfrm>
          <a:prstGeom prst="rect">
            <a:avLst/>
          </a:prstGeom>
          <a:noFill/>
        </p:spPr>
        <p:txBody>
          <a:bodyPr wrap="square" rtlCol="0">
            <a:spAutoFit/>
          </a:bodyPr>
          <a:lstStyle/>
          <a:p>
            <a:pPr marL="285750" indent="-285750">
              <a:buFont typeface="Arial" pitchFamily="34" charset="0"/>
              <a:buChar char="•"/>
            </a:pPr>
            <a:r>
              <a:rPr lang="en-US" dirty="0">
                <a:solidFill>
                  <a:srgbClr val="002060"/>
                </a:solidFill>
              </a:rPr>
              <a:t>Customers are highly satisfied with the pricing</a:t>
            </a:r>
          </a:p>
          <a:p>
            <a:pPr marL="285750" indent="-285750">
              <a:buFont typeface="Arial" pitchFamily="34" charset="0"/>
              <a:buChar char="•"/>
            </a:pPr>
            <a:r>
              <a:rPr lang="en-US" dirty="0">
                <a:solidFill>
                  <a:srgbClr val="002060"/>
                </a:solidFill>
              </a:rPr>
              <a:t>Need to work and promote safety measures</a:t>
            </a:r>
          </a:p>
          <a:p>
            <a:pPr marL="285750" indent="-285750">
              <a:buFont typeface="Arial" pitchFamily="34" charset="0"/>
              <a:buChar char="•"/>
            </a:pPr>
            <a:r>
              <a:rPr lang="en-US" dirty="0">
                <a:solidFill>
                  <a:srgbClr val="002060"/>
                </a:solidFill>
              </a:rPr>
              <a:t>Customers are satisfied with the availability and reliability of Captains</a:t>
            </a:r>
          </a:p>
          <a:p>
            <a:pPr marL="285750" indent="-285750">
              <a:buFont typeface="Arial" pitchFamily="34" charset="0"/>
              <a:buChar char="•"/>
            </a:pPr>
            <a:r>
              <a:rPr lang="en-US" dirty="0">
                <a:solidFill>
                  <a:srgbClr val="002060"/>
                </a:solidFill>
              </a:rPr>
              <a:t>Easy-to-use application interface</a:t>
            </a:r>
          </a:p>
        </p:txBody>
      </p:sp>
      <p:sp>
        <p:nvSpPr>
          <p:cNvPr id="39" name="TextBox 38">
            <a:extLst>
              <a:ext uri="{FF2B5EF4-FFF2-40B4-BE49-F238E27FC236}">
                <a16:creationId xmlns:a16="http://schemas.microsoft.com/office/drawing/2014/main" id="{4B9F32D8-2AA1-7F65-759F-D2080AF5B908}"/>
              </a:ext>
            </a:extLst>
          </p:cNvPr>
          <p:cNvSpPr txBox="1"/>
          <p:nvPr/>
        </p:nvSpPr>
        <p:spPr>
          <a:xfrm>
            <a:off x="6190864" y="4474227"/>
            <a:ext cx="5400464" cy="1754326"/>
          </a:xfrm>
          <a:prstGeom prst="rect">
            <a:avLst/>
          </a:prstGeom>
          <a:noFill/>
        </p:spPr>
        <p:txBody>
          <a:bodyPr wrap="square" rtlCol="0">
            <a:spAutoFit/>
          </a:bodyPr>
          <a:lstStyle/>
          <a:p>
            <a:pPr marL="285750" indent="-285750">
              <a:buFont typeface="Arial" pitchFamily="34" charset="0"/>
              <a:buChar char="•"/>
            </a:pPr>
            <a:r>
              <a:rPr lang="en-US" dirty="0">
                <a:solidFill>
                  <a:srgbClr val="002060"/>
                </a:solidFill>
              </a:rPr>
              <a:t>Majority of people use personal vehicles</a:t>
            </a:r>
          </a:p>
          <a:p>
            <a:pPr marL="285750" indent="-285750">
              <a:buFont typeface="Arial" pitchFamily="34" charset="0"/>
              <a:buChar char="•"/>
            </a:pPr>
            <a:r>
              <a:rPr lang="en-US" dirty="0">
                <a:solidFill>
                  <a:srgbClr val="002060"/>
                </a:solidFill>
              </a:rPr>
              <a:t>Bike taxis are preferred next to personal vehicles</a:t>
            </a:r>
          </a:p>
          <a:p>
            <a:pPr marL="285750" indent="-285750">
              <a:buFont typeface="Arial" pitchFamily="34" charset="0"/>
              <a:buChar char="•"/>
            </a:pPr>
            <a:r>
              <a:rPr lang="en-US" dirty="0">
                <a:solidFill>
                  <a:srgbClr val="002060"/>
                </a:solidFill>
              </a:rPr>
              <a:t>It is clear that bike taxis are preferred over cabs and autos</a:t>
            </a:r>
          </a:p>
          <a:p>
            <a:pPr marL="285750" indent="-285750">
              <a:buFont typeface="Arial" pitchFamily="34" charset="0"/>
              <a:buChar char="•"/>
            </a:pPr>
            <a:r>
              <a:rPr lang="en-US" dirty="0">
                <a:solidFill>
                  <a:srgbClr val="002060"/>
                </a:solidFill>
              </a:rPr>
              <a:t>If we increase the reach of Rapido in tier 2&amp;3 cities we will be able to increase market share of Rapido</a:t>
            </a:r>
          </a:p>
        </p:txBody>
      </p:sp>
      <p:sp>
        <p:nvSpPr>
          <p:cNvPr id="40" name="TextBox 39">
            <a:extLst>
              <a:ext uri="{FF2B5EF4-FFF2-40B4-BE49-F238E27FC236}">
                <a16:creationId xmlns:a16="http://schemas.microsoft.com/office/drawing/2014/main" id="{AA13059E-414D-5A20-1BAB-6A86B7D61CA2}"/>
              </a:ext>
            </a:extLst>
          </p:cNvPr>
          <p:cNvSpPr txBox="1"/>
          <p:nvPr/>
        </p:nvSpPr>
        <p:spPr>
          <a:xfrm>
            <a:off x="704003" y="4038569"/>
            <a:ext cx="4454554" cy="369332"/>
          </a:xfrm>
          <a:prstGeom prst="rect">
            <a:avLst/>
          </a:prstGeom>
          <a:noFill/>
        </p:spPr>
        <p:txBody>
          <a:bodyPr wrap="square" rtlCol="0">
            <a:spAutoFit/>
          </a:bodyPr>
          <a:lstStyle/>
          <a:p>
            <a:r>
              <a:rPr lang="en-US" dirty="0">
                <a:solidFill>
                  <a:schemeClr val="accent6">
                    <a:lumMod val="50000"/>
                  </a:schemeClr>
                </a:solidFill>
              </a:rPr>
              <a:t>Customer survey on Performance Parameters</a:t>
            </a:r>
          </a:p>
        </p:txBody>
      </p:sp>
      <p:sp>
        <p:nvSpPr>
          <p:cNvPr id="42" name="TextBox 41">
            <a:extLst>
              <a:ext uri="{FF2B5EF4-FFF2-40B4-BE49-F238E27FC236}">
                <a16:creationId xmlns:a16="http://schemas.microsoft.com/office/drawing/2014/main" id="{AE62DEF0-6919-A5D1-93AA-87FE0B4BFAD5}"/>
              </a:ext>
            </a:extLst>
          </p:cNvPr>
          <p:cNvSpPr txBox="1"/>
          <p:nvPr/>
        </p:nvSpPr>
        <p:spPr>
          <a:xfrm>
            <a:off x="6713922" y="3993393"/>
            <a:ext cx="4007840" cy="369332"/>
          </a:xfrm>
          <a:prstGeom prst="rect">
            <a:avLst/>
          </a:prstGeom>
          <a:noFill/>
        </p:spPr>
        <p:txBody>
          <a:bodyPr wrap="square">
            <a:spAutoFit/>
          </a:bodyPr>
          <a:lstStyle/>
          <a:p>
            <a:r>
              <a:rPr lang="en-US" dirty="0">
                <a:solidFill>
                  <a:schemeClr val="accent6">
                    <a:lumMod val="50000"/>
                  </a:schemeClr>
                </a:solidFill>
              </a:rPr>
              <a:t>Customer Survey on Modes of transport</a:t>
            </a:r>
          </a:p>
        </p:txBody>
      </p:sp>
    </p:spTree>
    <p:extLst>
      <p:ext uri="{BB962C8B-B14F-4D97-AF65-F5344CB8AC3E}">
        <p14:creationId xmlns:p14="http://schemas.microsoft.com/office/powerpoint/2010/main" val="198939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C5039419-A60F-4485-8325-7D196E37D3F3}"/>
              </a:ext>
            </a:extLst>
          </p:cNvPr>
          <p:cNvSpPr>
            <a:spLocks noGrp="1"/>
          </p:cNvSpPr>
          <p:nvPr>
            <p:ph type="title"/>
          </p:nvPr>
        </p:nvSpPr>
        <p:spPr>
          <a:xfrm>
            <a:off x="804672" y="457200"/>
            <a:ext cx="2232143" cy="641758"/>
          </a:xfrm>
        </p:spPr>
        <p:txBody>
          <a:bodyPr>
            <a:normAutofit/>
          </a:bodyPr>
          <a:lstStyle/>
          <a:p>
            <a:r>
              <a:rPr lang="en-US" sz="3600" b="1" dirty="0">
                <a:solidFill>
                  <a:schemeClr val="tx2"/>
                </a:solidFill>
              </a:rPr>
              <a:t>Measures</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32E91278-0C0C-3A27-E31B-2390136C967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6745" t="6267" r="6724" b="13733"/>
          <a:stretch/>
        </p:blipFill>
        <p:spPr>
          <a:xfrm>
            <a:off x="8522908" y="1463680"/>
            <a:ext cx="924681" cy="923269"/>
          </a:xfrm>
          <a:prstGeom prst="rect">
            <a:avLst/>
          </a:prstGeom>
        </p:spPr>
      </p:pic>
      <p:pic>
        <p:nvPicPr>
          <p:cNvPr id="25" name="Picture 24">
            <a:extLst>
              <a:ext uri="{FF2B5EF4-FFF2-40B4-BE49-F238E27FC236}">
                <a16:creationId xmlns:a16="http://schemas.microsoft.com/office/drawing/2014/main" id="{37931273-8E8E-9B1E-FE23-3B389B40D52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7149" t="29725" r="17061" b="37370"/>
          <a:stretch/>
        </p:blipFill>
        <p:spPr>
          <a:xfrm>
            <a:off x="666908" y="1602150"/>
            <a:ext cx="1196553" cy="646331"/>
          </a:xfrm>
          <a:prstGeom prst="rect">
            <a:avLst/>
          </a:prstGeom>
        </p:spPr>
      </p:pic>
      <p:pic>
        <p:nvPicPr>
          <p:cNvPr id="27" name="Picture 26">
            <a:extLst>
              <a:ext uri="{FF2B5EF4-FFF2-40B4-BE49-F238E27FC236}">
                <a16:creationId xmlns:a16="http://schemas.microsoft.com/office/drawing/2014/main" id="{110A9A35-EB20-08D2-F917-46BBDDD124C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7727" t="6666" r="17217" b="9847"/>
          <a:stretch/>
        </p:blipFill>
        <p:spPr>
          <a:xfrm>
            <a:off x="3400468" y="3984868"/>
            <a:ext cx="894077" cy="1027285"/>
          </a:xfrm>
          <a:prstGeom prst="rect">
            <a:avLst/>
          </a:prstGeom>
        </p:spPr>
      </p:pic>
      <p:sp>
        <p:nvSpPr>
          <p:cNvPr id="28" name="TextBox 27">
            <a:extLst>
              <a:ext uri="{FF2B5EF4-FFF2-40B4-BE49-F238E27FC236}">
                <a16:creationId xmlns:a16="http://schemas.microsoft.com/office/drawing/2014/main" id="{2E8CC382-09A7-7470-1378-5408D6A69615}"/>
              </a:ext>
            </a:extLst>
          </p:cNvPr>
          <p:cNvSpPr txBox="1"/>
          <p:nvPr/>
        </p:nvSpPr>
        <p:spPr>
          <a:xfrm>
            <a:off x="2090504" y="1602150"/>
            <a:ext cx="6396218" cy="646331"/>
          </a:xfrm>
          <a:prstGeom prst="rect">
            <a:avLst/>
          </a:prstGeom>
          <a:noFill/>
        </p:spPr>
        <p:txBody>
          <a:bodyPr wrap="square" rtlCol="0">
            <a:spAutoFit/>
          </a:bodyPr>
          <a:lstStyle/>
          <a:p>
            <a:r>
              <a:rPr lang="en-IN" dirty="0">
                <a:solidFill>
                  <a:srgbClr val="002060"/>
                </a:solidFill>
              </a:rPr>
              <a:t>Constant speed-tracker to send automated alerts on high-speeding</a:t>
            </a:r>
          </a:p>
          <a:p>
            <a:r>
              <a:rPr lang="en-IN" dirty="0">
                <a:solidFill>
                  <a:srgbClr val="002060"/>
                </a:solidFill>
              </a:rPr>
              <a:t>Riders would get fewer bonus points for more alert history</a:t>
            </a:r>
          </a:p>
        </p:txBody>
      </p:sp>
      <p:pic>
        <p:nvPicPr>
          <p:cNvPr id="30" name="Picture 29">
            <a:extLst>
              <a:ext uri="{FF2B5EF4-FFF2-40B4-BE49-F238E27FC236}">
                <a16:creationId xmlns:a16="http://schemas.microsoft.com/office/drawing/2014/main" id="{390C0512-9947-88E2-1DE8-898A3D94BFC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4679" t="21774" r="22881" b="30451"/>
          <a:stretch/>
        </p:blipFill>
        <p:spPr>
          <a:xfrm>
            <a:off x="762705" y="2536750"/>
            <a:ext cx="1004961" cy="988811"/>
          </a:xfrm>
          <a:prstGeom prst="rect">
            <a:avLst/>
          </a:prstGeom>
        </p:spPr>
      </p:pic>
      <p:sp>
        <p:nvSpPr>
          <p:cNvPr id="31" name="TextBox 30">
            <a:extLst>
              <a:ext uri="{FF2B5EF4-FFF2-40B4-BE49-F238E27FC236}">
                <a16:creationId xmlns:a16="http://schemas.microsoft.com/office/drawing/2014/main" id="{B54DB220-3D2A-C453-9F11-691F69C38272}"/>
              </a:ext>
            </a:extLst>
          </p:cNvPr>
          <p:cNvSpPr txBox="1"/>
          <p:nvPr/>
        </p:nvSpPr>
        <p:spPr>
          <a:xfrm>
            <a:off x="2090504" y="2732421"/>
            <a:ext cx="6396218" cy="646331"/>
          </a:xfrm>
          <a:prstGeom prst="rect">
            <a:avLst/>
          </a:prstGeom>
          <a:noFill/>
        </p:spPr>
        <p:txBody>
          <a:bodyPr wrap="square" rtlCol="0">
            <a:spAutoFit/>
          </a:bodyPr>
          <a:lstStyle/>
          <a:p>
            <a:r>
              <a:rPr lang="en-IN" dirty="0">
                <a:solidFill>
                  <a:srgbClr val="002060"/>
                </a:solidFill>
              </a:rPr>
              <a:t>Helmets, license, and first-aid box to be mandatory for Captains</a:t>
            </a:r>
          </a:p>
          <a:p>
            <a:r>
              <a:rPr lang="en-IN" dirty="0">
                <a:solidFill>
                  <a:srgbClr val="002060"/>
                </a:solidFill>
              </a:rPr>
              <a:t>Good customer feedback on safety can enhance bonus points</a:t>
            </a:r>
          </a:p>
        </p:txBody>
      </p:sp>
      <p:pic>
        <p:nvPicPr>
          <p:cNvPr id="33" name="Picture 32">
            <a:extLst>
              <a:ext uri="{FF2B5EF4-FFF2-40B4-BE49-F238E27FC236}">
                <a16:creationId xmlns:a16="http://schemas.microsoft.com/office/drawing/2014/main" id="{48DC8590-F05B-E37F-D3E5-095984E253F8}"/>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5710" t="5260" r="5950" b="13517"/>
          <a:stretch/>
        </p:blipFill>
        <p:spPr>
          <a:xfrm>
            <a:off x="8522908" y="2570378"/>
            <a:ext cx="1082719" cy="950898"/>
          </a:xfrm>
          <a:prstGeom prst="rect">
            <a:avLst/>
          </a:prstGeom>
        </p:spPr>
      </p:pic>
      <p:pic>
        <p:nvPicPr>
          <p:cNvPr id="35" name="Picture 34">
            <a:extLst>
              <a:ext uri="{FF2B5EF4-FFF2-40B4-BE49-F238E27FC236}">
                <a16:creationId xmlns:a16="http://schemas.microsoft.com/office/drawing/2014/main" id="{3F28C589-133B-F05E-F0B7-A460E6BD490D}"/>
              </a:ext>
            </a:extLst>
          </p:cNvPr>
          <p:cNvPicPr>
            <a:picLocks noChangeAspect="1"/>
          </p:cNvPicPr>
          <p:nvPr/>
        </p:nvPicPr>
        <p:blipFill rotWithShape="1">
          <a:blip r:embed="rId7">
            <a:extLst>
              <a:ext uri="{28A0092B-C50C-407E-A947-70E740481C1C}">
                <a14:useLocalDpi xmlns:a14="http://schemas.microsoft.com/office/drawing/2010/main" val="0"/>
              </a:ext>
            </a:extLst>
          </a:blip>
          <a:srcRect l="64916" t="59454" r="21345" b="25953"/>
          <a:stretch/>
        </p:blipFill>
        <p:spPr>
          <a:xfrm>
            <a:off x="10738522" y="4074558"/>
            <a:ext cx="1023483" cy="847906"/>
          </a:xfrm>
          <a:prstGeom prst="rect">
            <a:avLst/>
          </a:prstGeom>
        </p:spPr>
      </p:pic>
      <p:sp>
        <p:nvSpPr>
          <p:cNvPr id="36" name="TextBox 35">
            <a:extLst>
              <a:ext uri="{FF2B5EF4-FFF2-40B4-BE49-F238E27FC236}">
                <a16:creationId xmlns:a16="http://schemas.microsoft.com/office/drawing/2014/main" id="{642A4606-251B-4785-5DC3-5626B386AAC5}"/>
              </a:ext>
            </a:extLst>
          </p:cNvPr>
          <p:cNvSpPr txBox="1"/>
          <p:nvPr/>
        </p:nvSpPr>
        <p:spPr>
          <a:xfrm>
            <a:off x="4423951" y="4175346"/>
            <a:ext cx="6314571" cy="646331"/>
          </a:xfrm>
          <a:prstGeom prst="rect">
            <a:avLst/>
          </a:prstGeom>
          <a:noFill/>
        </p:spPr>
        <p:txBody>
          <a:bodyPr wrap="square" rtlCol="0">
            <a:spAutoFit/>
          </a:bodyPr>
          <a:lstStyle/>
          <a:p>
            <a:r>
              <a:rPr lang="en-IN" dirty="0">
                <a:solidFill>
                  <a:srgbClr val="002060"/>
                </a:solidFill>
              </a:rPr>
              <a:t>Rapido can provide loan support to promote more new captains</a:t>
            </a:r>
          </a:p>
          <a:p>
            <a:r>
              <a:rPr lang="en-IN" dirty="0">
                <a:solidFill>
                  <a:srgbClr val="002060"/>
                </a:solidFill>
              </a:rPr>
              <a:t>Instant cash withdrawal on daily basis instead of weekly/monthly</a:t>
            </a:r>
          </a:p>
        </p:txBody>
      </p:sp>
      <p:sp>
        <p:nvSpPr>
          <p:cNvPr id="37" name="TextBox 36">
            <a:extLst>
              <a:ext uri="{FF2B5EF4-FFF2-40B4-BE49-F238E27FC236}">
                <a16:creationId xmlns:a16="http://schemas.microsoft.com/office/drawing/2014/main" id="{85EEC1A5-773C-40CE-1687-2997FD23DBFF}"/>
              </a:ext>
            </a:extLst>
          </p:cNvPr>
          <p:cNvSpPr txBox="1"/>
          <p:nvPr/>
        </p:nvSpPr>
        <p:spPr>
          <a:xfrm>
            <a:off x="4341887" y="2269504"/>
            <a:ext cx="1762687" cy="369332"/>
          </a:xfrm>
          <a:prstGeom prst="rect">
            <a:avLst/>
          </a:prstGeom>
          <a:noFill/>
        </p:spPr>
        <p:txBody>
          <a:bodyPr wrap="square" rtlCol="0">
            <a:spAutoFit/>
          </a:bodyPr>
          <a:lstStyle/>
          <a:p>
            <a:r>
              <a:rPr lang="en-IN" dirty="0">
                <a:solidFill>
                  <a:srgbClr val="B830AB"/>
                </a:solidFill>
              </a:rPr>
              <a:t>Safety Measures</a:t>
            </a:r>
          </a:p>
        </p:txBody>
      </p:sp>
      <p:pic>
        <p:nvPicPr>
          <p:cNvPr id="39" name="Picture 38">
            <a:extLst>
              <a:ext uri="{FF2B5EF4-FFF2-40B4-BE49-F238E27FC236}">
                <a16:creationId xmlns:a16="http://schemas.microsoft.com/office/drawing/2014/main" id="{295992E0-7C0A-7711-4E90-6E809269329F}"/>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50000" t="60433" r="35606" b="27203"/>
          <a:stretch/>
        </p:blipFill>
        <p:spPr>
          <a:xfrm>
            <a:off x="5962417" y="2358968"/>
            <a:ext cx="200313" cy="240075"/>
          </a:xfrm>
          <a:prstGeom prst="rect">
            <a:avLst/>
          </a:prstGeom>
        </p:spPr>
      </p:pic>
      <p:pic>
        <p:nvPicPr>
          <p:cNvPr id="41" name="Picture 40">
            <a:extLst>
              <a:ext uri="{FF2B5EF4-FFF2-40B4-BE49-F238E27FC236}">
                <a16:creationId xmlns:a16="http://schemas.microsoft.com/office/drawing/2014/main" id="{20C399AA-7804-49C1-CD6D-C6F9C7AA7911}"/>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50000" t="60433" r="35606" b="27203"/>
          <a:stretch/>
        </p:blipFill>
        <p:spPr>
          <a:xfrm rot="10800000">
            <a:off x="4223638" y="2358968"/>
            <a:ext cx="200313" cy="240075"/>
          </a:xfrm>
          <a:prstGeom prst="rect">
            <a:avLst/>
          </a:prstGeom>
        </p:spPr>
      </p:pic>
    </p:spTree>
    <p:extLst>
      <p:ext uri="{BB962C8B-B14F-4D97-AF65-F5344CB8AC3E}">
        <p14:creationId xmlns:p14="http://schemas.microsoft.com/office/powerpoint/2010/main" val="313383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52EB4A5-A02E-94D9-D784-F07D5FA58458}"/>
              </a:ext>
            </a:extLst>
          </p:cNvPr>
          <p:cNvSpPr txBox="1"/>
          <p:nvPr/>
        </p:nvSpPr>
        <p:spPr>
          <a:xfrm>
            <a:off x="804672" y="1194751"/>
            <a:ext cx="6098058" cy="2154436"/>
          </a:xfrm>
          <a:prstGeom prst="rect">
            <a:avLst/>
          </a:prstGeom>
          <a:noFill/>
        </p:spPr>
        <p:txBody>
          <a:bodyPr wrap="square">
            <a:spAutoFit/>
          </a:bodyPr>
          <a:lstStyle/>
          <a:p>
            <a:pPr marL="0" lvl="0" indent="0" algn="l" defTabSz="800100">
              <a:lnSpc>
                <a:spcPct val="90000"/>
              </a:lnSpc>
              <a:spcBef>
                <a:spcPct val="0"/>
              </a:spcBef>
              <a:spcAft>
                <a:spcPct val="35000"/>
              </a:spcAft>
              <a:buNone/>
            </a:pPr>
            <a:r>
              <a:rPr lang="en-US" sz="2400" b="1" dirty="0"/>
              <a:t>Rapido Corp</a:t>
            </a:r>
          </a:p>
          <a:p>
            <a:pPr marL="0" lvl="0" indent="0" algn="l" defTabSz="800100">
              <a:lnSpc>
                <a:spcPct val="90000"/>
              </a:lnSpc>
              <a:spcBef>
                <a:spcPct val="0"/>
              </a:spcBef>
              <a:spcAft>
                <a:spcPct val="35000"/>
              </a:spcAft>
              <a:buNone/>
            </a:pPr>
            <a:r>
              <a:rPr lang="en-US" sz="2000" kern="1200" dirty="0">
                <a:solidFill>
                  <a:srgbClr val="002060"/>
                </a:solidFill>
              </a:rPr>
              <a:t>-Tapping the office-going employees through ride-sharing and earning opportunities</a:t>
            </a:r>
          </a:p>
          <a:p>
            <a:pPr marL="0" lvl="0" indent="0" algn="l" defTabSz="800100">
              <a:lnSpc>
                <a:spcPct val="90000"/>
              </a:lnSpc>
              <a:spcBef>
                <a:spcPct val="0"/>
              </a:spcBef>
              <a:spcAft>
                <a:spcPct val="35000"/>
              </a:spcAft>
              <a:buNone/>
            </a:pPr>
            <a:r>
              <a:rPr lang="en-US" sz="2000" kern="1200" dirty="0">
                <a:solidFill>
                  <a:srgbClr val="002060"/>
                </a:solidFill>
              </a:rPr>
              <a:t>-Working professionals as ‘Rapido-Host’ </a:t>
            </a:r>
          </a:p>
          <a:p>
            <a:pPr marL="0" lvl="0" indent="0" algn="l" defTabSz="800100">
              <a:lnSpc>
                <a:spcPct val="90000"/>
              </a:lnSpc>
              <a:spcBef>
                <a:spcPct val="0"/>
              </a:spcBef>
              <a:spcAft>
                <a:spcPct val="35000"/>
              </a:spcAft>
              <a:buNone/>
            </a:pPr>
            <a:r>
              <a:rPr lang="en-US" sz="2000" kern="1200" dirty="0">
                <a:solidFill>
                  <a:srgbClr val="002060"/>
                </a:solidFill>
              </a:rPr>
              <a:t>-Auto-debit and multiple payment options through wallet due to daily use</a:t>
            </a:r>
          </a:p>
        </p:txBody>
      </p:sp>
      <p:sp>
        <p:nvSpPr>
          <p:cNvPr id="10" name="TextBox 9">
            <a:extLst>
              <a:ext uri="{FF2B5EF4-FFF2-40B4-BE49-F238E27FC236}">
                <a16:creationId xmlns:a16="http://schemas.microsoft.com/office/drawing/2014/main" id="{F89FC90F-1738-9082-7FEA-0421B4F868F3}"/>
              </a:ext>
            </a:extLst>
          </p:cNvPr>
          <p:cNvSpPr txBox="1"/>
          <p:nvPr/>
        </p:nvSpPr>
        <p:spPr>
          <a:xfrm>
            <a:off x="804672" y="3518327"/>
            <a:ext cx="6098058" cy="1994392"/>
          </a:xfrm>
          <a:prstGeom prst="rect">
            <a:avLst/>
          </a:prstGeom>
          <a:noFill/>
        </p:spPr>
        <p:txBody>
          <a:bodyPr wrap="square">
            <a:spAutoFit/>
          </a:bodyPr>
          <a:lstStyle/>
          <a:p>
            <a:pPr marL="0" lvl="0" indent="0" algn="l" defTabSz="800100">
              <a:lnSpc>
                <a:spcPct val="90000"/>
              </a:lnSpc>
              <a:spcBef>
                <a:spcPct val="0"/>
              </a:spcBef>
              <a:spcAft>
                <a:spcPct val="35000"/>
              </a:spcAft>
              <a:buNone/>
            </a:pPr>
            <a:r>
              <a:rPr lang="en-US" sz="2400" b="1" kern="1200" dirty="0"/>
              <a:t>Self-drive </a:t>
            </a:r>
            <a:r>
              <a:rPr lang="en-US" sz="2400" b="1" dirty="0"/>
              <a:t>B</a:t>
            </a:r>
            <a:r>
              <a:rPr lang="en-US" sz="2400" b="1" kern="1200" dirty="0"/>
              <a:t>ike Rental</a:t>
            </a:r>
          </a:p>
          <a:p>
            <a:pPr marL="0" lvl="0" indent="0" algn="l" defTabSz="800100">
              <a:lnSpc>
                <a:spcPct val="90000"/>
              </a:lnSpc>
              <a:spcBef>
                <a:spcPct val="0"/>
              </a:spcBef>
              <a:spcAft>
                <a:spcPct val="35000"/>
              </a:spcAft>
              <a:buNone/>
            </a:pPr>
            <a:r>
              <a:rPr lang="en-US" sz="1800" kern="1200" dirty="0">
                <a:solidFill>
                  <a:srgbClr val="002060"/>
                </a:solidFill>
              </a:rPr>
              <a:t>-Tapping the office-going employees through ride-sharing and earning opportunities</a:t>
            </a:r>
          </a:p>
          <a:p>
            <a:pPr marL="0" lvl="0" indent="0" algn="l" defTabSz="800100">
              <a:lnSpc>
                <a:spcPct val="90000"/>
              </a:lnSpc>
              <a:spcBef>
                <a:spcPct val="0"/>
              </a:spcBef>
              <a:spcAft>
                <a:spcPct val="35000"/>
              </a:spcAft>
              <a:buNone/>
            </a:pPr>
            <a:r>
              <a:rPr lang="en-US" sz="1800" kern="1200" dirty="0">
                <a:solidFill>
                  <a:srgbClr val="002060"/>
                </a:solidFill>
              </a:rPr>
              <a:t>-Working professionals as ‘Rapido-Host’ </a:t>
            </a:r>
          </a:p>
          <a:p>
            <a:pPr marL="0" lvl="0" indent="0" algn="l" defTabSz="800100">
              <a:lnSpc>
                <a:spcPct val="90000"/>
              </a:lnSpc>
              <a:spcBef>
                <a:spcPct val="0"/>
              </a:spcBef>
              <a:spcAft>
                <a:spcPct val="35000"/>
              </a:spcAft>
              <a:buNone/>
            </a:pPr>
            <a:r>
              <a:rPr lang="en-US" sz="1800" kern="1200" dirty="0">
                <a:solidFill>
                  <a:srgbClr val="002060"/>
                </a:solidFill>
              </a:rPr>
              <a:t>-Auto-debit and multiple payment options through wallet due to daily use</a:t>
            </a:r>
          </a:p>
        </p:txBody>
      </p:sp>
      <p:sp>
        <p:nvSpPr>
          <p:cNvPr id="12" name="Title 1">
            <a:extLst>
              <a:ext uri="{FF2B5EF4-FFF2-40B4-BE49-F238E27FC236}">
                <a16:creationId xmlns:a16="http://schemas.microsoft.com/office/drawing/2014/main" id="{C4F68923-BBFE-FB2F-E996-D2AC14AD8CCB}"/>
              </a:ext>
            </a:extLst>
          </p:cNvPr>
          <p:cNvSpPr>
            <a:spLocks noGrp="1"/>
          </p:cNvSpPr>
          <p:nvPr>
            <p:ph type="title"/>
          </p:nvPr>
        </p:nvSpPr>
        <p:spPr>
          <a:xfrm>
            <a:off x="697095" y="457200"/>
            <a:ext cx="8357257" cy="568411"/>
          </a:xfrm>
        </p:spPr>
        <p:txBody>
          <a:bodyPr>
            <a:normAutofit fontScale="90000"/>
          </a:bodyPr>
          <a:lstStyle/>
          <a:p>
            <a:r>
              <a:rPr lang="en-US" sz="4000" b="1" dirty="0">
                <a:solidFill>
                  <a:schemeClr val="tx2"/>
                </a:solidFill>
              </a:rPr>
              <a:t>Solutions</a:t>
            </a:r>
          </a:p>
        </p:txBody>
      </p:sp>
      <p:sp>
        <p:nvSpPr>
          <p:cNvPr id="18" name="TextBox 17">
            <a:extLst>
              <a:ext uri="{FF2B5EF4-FFF2-40B4-BE49-F238E27FC236}">
                <a16:creationId xmlns:a16="http://schemas.microsoft.com/office/drawing/2014/main" id="{078E29E6-3232-B7FE-A842-0A809BB65108}"/>
              </a:ext>
            </a:extLst>
          </p:cNvPr>
          <p:cNvSpPr txBox="1"/>
          <p:nvPr/>
        </p:nvSpPr>
        <p:spPr>
          <a:xfrm>
            <a:off x="1490514" y="6022959"/>
            <a:ext cx="8267611" cy="523220"/>
          </a:xfrm>
          <a:prstGeom prst="rect">
            <a:avLst/>
          </a:prstGeom>
          <a:solidFill>
            <a:srgbClr val="C8DDC9">
              <a:alpha val="90000"/>
            </a:srgbClr>
          </a:solidFill>
          <a:ln>
            <a:solidFill>
              <a:srgbClr val="D7E7D1"/>
            </a:solidFill>
          </a:ln>
        </p:spPr>
        <p:txBody>
          <a:bodyPr wrap="square" rtlCol="0">
            <a:spAutoFit/>
          </a:bodyPr>
          <a:lstStyle/>
          <a:p>
            <a:r>
              <a:rPr lang="en-US" sz="1400" b="1" i="1" dirty="0"/>
              <a:t>“Our motto is to use the existing vehicles and create employment for the underemployed. Our product highly attracts part-timers and gives much more flexibility for the captains” -- Co-Founder and CEO, Aravind </a:t>
            </a:r>
            <a:r>
              <a:rPr lang="en-US" sz="1400" b="1" i="1" dirty="0" err="1"/>
              <a:t>Sanka</a:t>
            </a:r>
            <a:endParaRPr lang="en-IN" sz="1400" b="1" i="1" dirty="0"/>
          </a:p>
        </p:txBody>
      </p:sp>
      <p:pic>
        <p:nvPicPr>
          <p:cNvPr id="24" name="Picture 23">
            <a:extLst>
              <a:ext uri="{FF2B5EF4-FFF2-40B4-BE49-F238E27FC236}">
                <a16:creationId xmlns:a16="http://schemas.microsoft.com/office/drawing/2014/main" id="{D20DD518-11A3-2533-9B67-27A660644C9B}"/>
              </a:ext>
            </a:extLst>
          </p:cNvPr>
          <p:cNvPicPr>
            <a:picLocks noChangeAspect="1"/>
          </p:cNvPicPr>
          <p:nvPr/>
        </p:nvPicPr>
        <p:blipFill rotWithShape="1">
          <a:blip r:embed="rId3">
            <a:extLst>
              <a:ext uri="{28A0092B-C50C-407E-A947-70E740481C1C}">
                <a14:useLocalDpi xmlns:a14="http://schemas.microsoft.com/office/drawing/2010/main" val="0"/>
              </a:ext>
            </a:extLst>
          </a:blip>
          <a:srcRect l="7391" t="16003" r="7045" b="10912"/>
          <a:stretch/>
        </p:blipFill>
        <p:spPr>
          <a:xfrm>
            <a:off x="10218115" y="5770652"/>
            <a:ext cx="1703295" cy="1027834"/>
          </a:xfrm>
          <a:prstGeom prst="rect">
            <a:avLst/>
          </a:prstGeom>
        </p:spPr>
      </p:pic>
      <p:pic>
        <p:nvPicPr>
          <p:cNvPr id="4098" name="Picture 2" descr="Bounce - Self Drive Bike Rental | Rent A Bike">
            <a:extLst>
              <a:ext uri="{FF2B5EF4-FFF2-40B4-BE49-F238E27FC236}">
                <a16:creationId xmlns:a16="http://schemas.microsoft.com/office/drawing/2014/main" id="{392FD2D1-706E-F75C-D306-4D0BC55E0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374" y="3571998"/>
            <a:ext cx="2247900" cy="20383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5665A9D-4CBD-5815-9636-9F8C64F23EFA}"/>
              </a:ext>
            </a:extLst>
          </p:cNvPr>
          <p:cNvSpPr txBox="1"/>
          <p:nvPr/>
        </p:nvSpPr>
        <p:spPr>
          <a:xfrm>
            <a:off x="9138907" y="5180221"/>
            <a:ext cx="936769" cy="307777"/>
          </a:xfrm>
          <a:prstGeom prst="rect">
            <a:avLst/>
          </a:prstGeom>
          <a:noFill/>
        </p:spPr>
        <p:txBody>
          <a:bodyPr wrap="square" rtlCol="0">
            <a:spAutoFit/>
          </a:bodyPr>
          <a:lstStyle/>
          <a:p>
            <a:r>
              <a:rPr lang="en-IN" sz="1400" dirty="0"/>
              <a:t>Mysore</a:t>
            </a:r>
          </a:p>
        </p:txBody>
      </p:sp>
      <p:pic>
        <p:nvPicPr>
          <p:cNvPr id="28" name="Picture 27">
            <a:extLst>
              <a:ext uri="{FF2B5EF4-FFF2-40B4-BE49-F238E27FC236}">
                <a16:creationId xmlns:a16="http://schemas.microsoft.com/office/drawing/2014/main" id="{9FCA730A-6596-5820-D741-FE58E22E15C4}"/>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944" t="39477" r="4161" b="8235"/>
          <a:stretch/>
        </p:blipFill>
        <p:spPr>
          <a:xfrm>
            <a:off x="7017809" y="1346360"/>
            <a:ext cx="2610343" cy="1237130"/>
          </a:xfrm>
          <a:prstGeom prst="rect">
            <a:avLst/>
          </a:prstGeom>
        </p:spPr>
      </p:pic>
      <p:pic>
        <p:nvPicPr>
          <p:cNvPr id="30" name="Picture 29">
            <a:extLst>
              <a:ext uri="{FF2B5EF4-FFF2-40B4-BE49-F238E27FC236}">
                <a16:creationId xmlns:a16="http://schemas.microsoft.com/office/drawing/2014/main" id="{EEBE17AE-EC0D-FDD0-E4FC-77ECDD06E7E5}"/>
              </a:ext>
            </a:extLst>
          </p:cNvPr>
          <p:cNvPicPr>
            <a:picLocks noChangeAspect="1"/>
          </p:cNvPicPr>
          <p:nvPr/>
        </p:nvPicPr>
        <p:blipFill rotWithShape="1">
          <a:blip r:embed="rId5">
            <a:extLst>
              <a:ext uri="{28A0092B-C50C-407E-A947-70E740481C1C}">
                <a14:useLocalDpi xmlns:a14="http://schemas.microsoft.com/office/drawing/2010/main" val="0"/>
              </a:ext>
            </a:extLst>
          </a:blip>
          <a:srcRect l="81031" t="3007" b="85045"/>
          <a:stretch/>
        </p:blipFill>
        <p:spPr>
          <a:xfrm>
            <a:off x="7608408" y="2543622"/>
            <a:ext cx="1561833" cy="819423"/>
          </a:xfrm>
          <a:prstGeom prst="rect">
            <a:avLst/>
          </a:prstGeom>
        </p:spPr>
      </p:pic>
      <p:sp>
        <p:nvSpPr>
          <p:cNvPr id="31" name="TextBox 30">
            <a:extLst>
              <a:ext uri="{FF2B5EF4-FFF2-40B4-BE49-F238E27FC236}">
                <a16:creationId xmlns:a16="http://schemas.microsoft.com/office/drawing/2014/main" id="{4DCD62E6-0255-0322-583F-19094F8850AB}"/>
              </a:ext>
            </a:extLst>
          </p:cNvPr>
          <p:cNvSpPr txBox="1"/>
          <p:nvPr/>
        </p:nvSpPr>
        <p:spPr>
          <a:xfrm>
            <a:off x="6925458" y="4591173"/>
            <a:ext cx="571764" cy="307777"/>
          </a:xfrm>
          <a:prstGeom prst="rect">
            <a:avLst/>
          </a:prstGeom>
          <a:noFill/>
        </p:spPr>
        <p:txBody>
          <a:bodyPr wrap="square" rtlCol="0">
            <a:spAutoFit/>
          </a:bodyPr>
          <a:lstStyle/>
          <a:p>
            <a:r>
              <a:rPr lang="en-IN" sz="1400" dirty="0"/>
              <a:t>Ooty</a:t>
            </a:r>
          </a:p>
        </p:txBody>
      </p:sp>
      <p:sp>
        <p:nvSpPr>
          <p:cNvPr id="3" name="object 3">
            <a:extLst>
              <a:ext uri="{FF2B5EF4-FFF2-40B4-BE49-F238E27FC236}">
                <a16:creationId xmlns:a16="http://schemas.microsoft.com/office/drawing/2014/main" id="{27B45457-6F1E-C302-CA10-32C1329D390C}"/>
              </a:ext>
            </a:extLst>
          </p:cNvPr>
          <p:cNvSpPr/>
          <p:nvPr/>
        </p:nvSpPr>
        <p:spPr>
          <a:xfrm>
            <a:off x="9780162" y="5528829"/>
            <a:ext cx="2411838" cy="1329172"/>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Tree>
    <p:extLst>
      <p:ext uri="{BB962C8B-B14F-4D97-AF65-F5344CB8AC3E}">
        <p14:creationId xmlns:p14="http://schemas.microsoft.com/office/powerpoint/2010/main" val="252243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883CAD3-9E6A-4995-A192-4FB79E61666B}"/>
              </a:ext>
            </a:extLst>
          </p:cNvPr>
          <p:cNvSpPr>
            <a:spLocks noGrp="1"/>
          </p:cNvSpPr>
          <p:nvPr>
            <p:ph type="title"/>
          </p:nvPr>
        </p:nvSpPr>
        <p:spPr>
          <a:xfrm>
            <a:off x="804672" y="457200"/>
            <a:ext cx="7465568" cy="725648"/>
          </a:xfrm>
        </p:spPr>
        <p:txBody>
          <a:bodyPr>
            <a:normAutofit/>
          </a:bodyPr>
          <a:lstStyle/>
          <a:p>
            <a:r>
              <a:rPr lang="en-US" sz="3600" b="1" dirty="0">
                <a:solidFill>
                  <a:schemeClr val="tx2"/>
                </a:solidFill>
              </a:rPr>
              <a:t>Marketing Strategy in Tier 2 and Tier 3 </a:t>
            </a:r>
          </a:p>
        </p:txBody>
      </p:sp>
      <p:grpSp>
        <p:nvGrpSpPr>
          <p:cNvPr id="36" name="Group 35">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37" name="Freeform: Shape 36">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43" name="Freeform: Shape 42">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6B055245-B893-492B-8C2C-4E44BFE1B45A}"/>
              </a:ext>
            </a:extLst>
          </p:cNvPr>
          <p:cNvGraphicFramePr>
            <a:graphicFrameLocks noGrp="1"/>
          </p:cNvGraphicFramePr>
          <p:nvPr>
            <p:ph idx="1"/>
            <p:extLst>
              <p:ext uri="{D42A27DB-BD31-4B8C-83A1-F6EECF244321}">
                <p14:modId xmlns:p14="http://schemas.microsoft.com/office/powerpoint/2010/main" val="1932292643"/>
              </p:ext>
            </p:extLst>
          </p:nvPr>
        </p:nvGraphicFramePr>
        <p:xfrm>
          <a:off x="1321024" y="1387455"/>
          <a:ext cx="630240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229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l="-2000" r="-2000"/>
          </a:stretch>
        </a:blip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883CAD3-9E6A-4995-A192-4FB79E61666B}"/>
              </a:ext>
            </a:extLst>
          </p:cNvPr>
          <p:cNvSpPr>
            <a:spLocks noGrp="1"/>
          </p:cNvSpPr>
          <p:nvPr>
            <p:ph type="title"/>
          </p:nvPr>
        </p:nvSpPr>
        <p:spPr>
          <a:xfrm>
            <a:off x="804672" y="457200"/>
            <a:ext cx="2810983" cy="687388"/>
          </a:xfrm>
        </p:spPr>
        <p:txBody>
          <a:bodyPr>
            <a:normAutofit/>
          </a:bodyPr>
          <a:lstStyle/>
          <a:p>
            <a:r>
              <a:rPr lang="en-US" sz="3600" b="1" dirty="0">
                <a:solidFill>
                  <a:srgbClr val="304667"/>
                </a:solidFill>
              </a:rPr>
              <a:t>References</a:t>
            </a:r>
          </a:p>
        </p:txBody>
      </p:sp>
      <p:grpSp>
        <p:nvGrpSpPr>
          <p:cNvPr id="36" name="Group 35">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37" name="Freeform: Shape 36">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43" name="Freeform: Shape 42">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8" name="Content Placeholder 2">
            <a:extLst>
              <a:ext uri="{FF2B5EF4-FFF2-40B4-BE49-F238E27FC236}">
                <a16:creationId xmlns:a16="http://schemas.microsoft.com/office/drawing/2014/main" id="{341DA30C-CF17-48C2-90F6-30751BB970E2}"/>
              </a:ext>
            </a:extLst>
          </p:cNvPr>
          <p:cNvGraphicFramePr>
            <a:graphicFrameLocks noGrp="1"/>
          </p:cNvGraphicFramePr>
          <p:nvPr>
            <p:ph idx="1"/>
            <p:extLst>
              <p:ext uri="{D42A27DB-BD31-4B8C-83A1-F6EECF244321}">
                <p14:modId xmlns:p14="http://schemas.microsoft.com/office/powerpoint/2010/main" val="115788408"/>
              </p:ext>
            </p:extLst>
          </p:nvPr>
        </p:nvGraphicFramePr>
        <p:xfrm>
          <a:off x="915774" y="1349195"/>
          <a:ext cx="539976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37E8DBA5-7220-0134-46E2-74A14A819E59}"/>
              </a:ext>
            </a:extLst>
          </p:cNvPr>
          <p:cNvSpPr/>
          <p:nvPr/>
        </p:nvSpPr>
        <p:spPr>
          <a:xfrm>
            <a:off x="7892839" y="2551837"/>
            <a:ext cx="2161169"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a:t>
            </a:r>
          </a:p>
          <a:p>
            <a:pPr algn="ctr"/>
            <a:r>
              <a:rPr lang="en-US" sz="5400" dirty="0">
                <a:ln w="0"/>
                <a:effectLst>
                  <a:outerShdw blurRad="38100" dist="19050" dir="2700000" algn="tl" rotWithShape="0">
                    <a:schemeClr val="dk1">
                      <a:alpha val="40000"/>
                    </a:schemeClr>
                  </a:outerShdw>
                </a:effectLst>
              </a:rPr>
              <a:t>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BD889F7F-488A-B2C0-8A7C-EC8E8FE75048}"/>
              </a:ext>
            </a:extLst>
          </p:cNvPr>
          <p:cNvSpPr txBox="1"/>
          <p:nvPr/>
        </p:nvSpPr>
        <p:spPr>
          <a:xfrm>
            <a:off x="7892839" y="4306163"/>
            <a:ext cx="2161170" cy="369332"/>
          </a:xfrm>
          <a:prstGeom prst="rect">
            <a:avLst/>
          </a:prstGeom>
          <a:noFill/>
        </p:spPr>
        <p:txBody>
          <a:bodyPr wrap="square" rtlCol="0">
            <a:spAutoFit/>
          </a:bodyPr>
          <a:lstStyle/>
          <a:p>
            <a:pPr algn="ctr"/>
            <a:r>
              <a:rPr lang="en-IN" dirty="0"/>
              <a:t>HAVE A GREAT DAY !</a:t>
            </a:r>
          </a:p>
        </p:txBody>
      </p:sp>
    </p:spTree>
    <p:extLst>
      <p:ext uri="{BB962C8B-B14F-4D97-AF65-F5344CB8AC3E}">
        <p14:creationId xmlns:p14="http://schemas.microsoft.com/office/powerpoint/2010/main" val="311844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2" name="Freeform: Shape 1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2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8" name="Freeform: Shape 2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itle 1">
            <a:extLst>
              <a:ext uri="{FF2B5EF4-FFF2-40B4-BE49-F238E27FC236}">
                <a16:creationId xmlns:a16="http://schemas.microsoft.com/office/drawing/2014/main" id="{3E9B5809-C4A2-3AC3-E419-53849CA6E357}"/>
              </a:ext>
            </a:extLst>
          </p:cNvPr>
          <p:cNvSpPr txBox="1">
            <a:spLocks/>
          </p:cNvSpPr>
          <p:nvPr/>
        </p:nvSpPr>
        <p:spPr>
          <a:xfrm>
            <a:off x="671305" y="389622"/>
            <a:ext cx="5526199" cy="5967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2"/>
                </a:solidFill>
              </a:rPr>
              <a:t>About Rapido</a:t>
            </a:r>
          </a:p>
        </p:txBody>
      </p:sp>
      <p:sp>
        <p:nvSpPr>
          <p:cNvPr id="57" name="Content Placeholder 2">
            <a:extLst>
              <a:ext uri="{FF2B5EF4-FFF2-40B4-BE49-F238E27FC236}">
                <a16:creationId xmlns:a16="http://schemas.microsoft.com/office/drawing/2014/main" id="{50F9D0E2-CAF2-ABED-A09C-A3A054FA572F}"/>
              </a:ext>
            </a:extLst>
          </p:cNvPr>
          <p:cNvSpPr txBox="1">
            <a:spLocks/>
          </p:cNvSpPr>
          <p:nvPr/>
        </p:nvSpPr>
        <p:spPr>
          <a:xfrm>
            <a:off x="689892" y="986377"/>
            <a:ext cx="5908389" cy="4042254"/>
          </a:xfrm>
          <a:prstGeom prst="rect">
            <a:avLst/>
          </a:prstGeom>
          <a:ln>
            <a:solidFill>
              <a:srgbClr val="01A8E8"/>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dirty="0">
                <a:solidFill>
                  <a:schemeClr val="tx2"/>
                </a:solidFill>
              </a:rPr>
              <a:t>One of the largest Indian bike taxi applications and one of the smartest startups of India</a:t>
            </a:r>
          </a:p>
          <a:p>
            <a:pPr marL="285750" indent="-285750" algn="l">
              <a:buFont typeface="Arial" panose="020B0604020202020204" pitchFamily="34" charset="0"/>
              <a:buChar char="•"/>
            </a:pPr>
            <a:r>
              <a:rPr lang="en-US" sz="1800" dirty="0">
                <a:solidFill>
                  <a:schemeClr val="tx2"/>
                </a:solidFill>
              </a:rPr>
              <a:t>Founded in 2015, by Aravind </a:t>
            </a:r>
            <a:r>
              <a:rPr lang="en-US" sz="1800" dirty="0" err="1">
                <a:solidFill>
                  <a:schemeClr val="tx2"/>
                </a:solidFill>
              </a:rPr>
              <a:t>Sanka</a:t>
            </a:r>
            <a:r>
              <a:rPr lang="en-US" sz="1800" dirty="0">
                <a:solidFill>
                  <a:schemeClr val="tx2"/>
                </a:solidFill>
              </a:rPr>
              <a:t>, Pavan, and Rishikesh</a:t>
            </a:r>
          </a:p>
          <a:p>
            <a:pPr marL="285750" indent="-285750" algn="l">
              <a:buFont typeface="Arial" panose="020B0604020202020204" pitchFamily="34" charset="0"/>
              <a:buChar char="•"/>
            </a:pPr>
            <a:r>
              <a:rPr lang="en-US" sz="1800" dirty="0">
                <a:solidFill>
                  <a:schemeClr val="tx2"/>
                </a:solidFill>
              </a:rPr>
              <a:t>Offers low-cost bike taxi rides through registered riders called “Captains”</a:t>
            </a:r>
          </a:p>
          <a:p>
            <a:pPr marL="285750" indent="-285750" algn="l">
              <a:buFont typeface="Arial" panose="020B0604020202020204" pitchFamily="34" charset="0"/>
              <a:buChar char="•"/>
            </a:pPr>
            <a:r>
              <a:rPr lang="en-US" sz="1800" dirty="0">
                <a:solidFill>
                  <a:schemeClr val="tx2"/>
                </a:solidFill>
              </a:rPr>
              <a:t>Targets 200 and below ticket size segment taxi market</a:t>
            </a:r>
          </a:p>
          <a:p>
            <a:pPr marL="285750" indent="-285750" algn="l">
              <a:buFont typeface="Arial" panose="020B0604020202020204" pitchFamily="34" charset="0"/>
              <a:buChar char="•"/>
            </a:pPr>
            <a:r>
              <a:rPr lang="en-US" sz="1800" dirty="0">
                <a:solidFill>
                  <a:schemeClr val="tx2"/>
                </a:solidFill>
              </a:rPr>
              <a:t>Prominent investors are Pawan Munjal (Chairman, Hero MotoCorp), </a:t>
            </a:r>
            <a:r>
              <a:rPr lang="en-US" sz="1800" dirty="0" err="1">
                <a:solidFill>
                  <a:schemeClr val="tx2"/>
                </a:solidFill>
              </a:rPr>
              <a:t>Rajan</a:t>
            </a:r>
            <a:r>
              <a:rPr lang="en-US" sz="1800" dirty="0">
                <a:solidFill>
                  <a:schemeClr val="tx2"/>
                </a:solidFill>
              </a:rPr>
              <a:t> </a:t>
            </a:r>
            <a:r>
              <a:rPr lang="en-US" sz="1800" dirty="0" err="1">
                <a:solidFill>
                  <a:schemeClr val="tx2"/>
                </a:solidFill>
              </a:rPr>
              <a:t>Anandan</a:t>
            </a:r>
            <a:r>
              <a:rPr lang="en-US" sz="1800" dirty="0">
                <a:solidFill>
                  <a:schemeClr val="tx2"/>
                </a:solidFill>
              </a:rPr>
              <a:t> (Former Google India Head)</a:t>
            </a:r>
          </a:p>
          <a:p>
            <a:pPr marL="285750" indent="-285750" algn="l">
              <a:buFont typeface="Arial" panose="020B0604020202020204" pitchFamily="34" charset="0"/>
              <a:buChar char="•"/>
            </a:pPr>
            <a:r>
              <a:rPr lang="en-US" sz="1800" dirty="0">
                <a:solidFill>
                  <a:schemeClr val="tx2"/>
                </a:solidFill>
              </a:rPr>
              <a:t>Plans to expand the business model to tier2 and tier3 cities</a:t>
            </a:r>
          </a:p>
          <a:p>
            <a:pPr marL="285750" indent="-285750" algn="l">
              <a:buFont typeface="Arial" panose="020B0604020202020204" pitchFamily="34" charset="0"/>
              <a:buChar char="•"/>
            </a:pPr>
            <a:r>
              <a:rPr lang="en-US" sz="1800" dirty="0">
                <a:solidFill>
                  <a:schemeClr val="tx2"/>
                </a:solidFill>
              </a:rPr>
              <a:t>The goal is to make Rapido an easy and affordable commute alternative</a:t>
            </a:r>
          </a:p>
        </p:txBody>
      </p:sp>
      <p:pic>
        <p:nvPicPr>
          <p:cNvPr id="58" name="Picture 57">
            <a:extLst>
              <a:ext uri="{FF2B5EF4-FFF2-40B4-BE49-F238E27FC236}">
                <a16:creationId xmlns:a16="http://schemas.microsoft.com/office/drawing/2014/main" id="{3696C3EE-7380-CA3E-2090-81CDB8AE6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062" y="614878"/>
            <a:ext cx="3441066" cy="1729160"/>
          </a:xfrm>
          <a:prstGeom prst="rect">
            <a:avLst/>
          </a:prstGeom>
        </p:spPr>
      </p:pic>
      <p:sp>
        <p:nvSpPr>
          <p:cNvPr id="59" name="object 34">
            <a:extLst>
              <a:ext uri="{FF2B5EF4-FFF2-40B4-BE49-F238E27FC236}">
                <a16:creationId xmlns:a16="http://schemas.microsoft.com/office/drawing/2014/main" id="{BBB105D8-CBE9-6079-7CCC-E2252C870753}"/>
              </a:ext>
            </a:extLst>
          </p:cNvPr>
          <p:cNvSpPr txBox="1"/>
          <p:nvPr/>
        </p:nvSpPr>
        <p:spPr>
          <a:xfrm>
            <a:off x="7976062" y="2662520"/>
            <a:ext cx="1453515" cy="1077218"/>
          </a:xfrm>
          <a:prstGeom prst="rect">
            <a:avLst/>
          </a:prstGeom>
        </p:spPr>
        <p:txBody>
          <a:bodyPr vert="horz" wrap="square" lIns="0" tIns="12700" rIns="0" bIns="0" rtlCol="0">
            <a:spAutoFit/>
          </a:bodyPr>
          <a:lstStyle/>
          <a:p>
            <a:pPr marL="12700">
              <a:lnSpc>
                <a:spcPct val="100000"/>
              </a:lnSpc>
              <a:spcBef>
                <a:spcPts val="100"/>
              </a:spcBef>
            </a:pPr>
            <a:r>
              <a:rPr lang="en-US" sz="4000" b="1" u="sng" spc="-350" dirty="0">
                <a:solidFill>
                  <a:srgbClr val="01A8E8"/>
                </a:solidFill>
                <a:uFill>
                  <a:solidFill>
                    <a:srgbClr val="01A8E8"/>
                  </a:solidFill>
                </a:uFill>
                <a:latin typeface="Tahoma"/>
                <a:cs typeface="Tahoma"/>
              </a:rPr>
              <a:t>100</a:t>
            </a:r>
            <a:r>
              <a:rPr sz="4000" b="1" spc="-350" dirty="0">
                <a:solidFill>
                  <a:srgbClr val="01A8E8"/>
                </a:solidFill>
                <a:latin typeface="Tahoma"/>
                <a:cs typeface="Tahoma"/>
              </a:rPr>
              <a:t>+</a:t>
            </a:r>
            <a:endParaRPr sz="4000" dirty="0">
              <a:latin typeface="Tahoma"/>
              <a:cs typeface="Tahoma"/>
            </a:endParaRPr>
          </a:p>
          <a:p>
            <a:pPr marL="12700" marR="5080">
              <a:lnSpc>
                <a:spcPct val="100000"/>
              </a:lnSpc>
              <a:spcBef>
                <a:spcPts val="1090"/>
              </a:spcBef>
            </a:pPr>
            <a:r>
              <a:rPr sz="1000" spc="-25" dirty="0">
                <a:solidFill>
                  <a:srgbClr val="5E5E5E"/>
                </a:solidFill>
                <a:latin typeface="Verdana"/>
                <a:cs typeface="Verdana"/>
              </a:rPr>
              <a:t>In</a:t>
            </a:r>
            <a:r>
              <a:rPr sz="1000" spc="35" dirty="0">
                <a:solidFill>
                  <a:srgbClr val="5E5E5E"/>
                </a:solidFill>
                <a:latin typeface="Verdana"/>
                <a:cs typeface="Verdana"/>
              </a:rPr>
              <a:t>dia</a:t>
            </a:r>
            <a:r>
              <a:rPr sz="1000" spc="30" dirty="0">
                <a:solidFill>
                  <a:srgbClr val="5E5E5E"/>
                </a:solidFill>
                <a:latin typeface="Verdana"/>
                <a:cs typeface="Verdana"/>
              </a:rPr>
              <a:t>n</a:t>
            </a:r>
            <a:r>
              <a:rPr sz="1000" spc="-65" dirty="0">
                <a:solidFill>
                  <a:srgbClr val="5E5E5E"/>
                </a:solidFill>
                <a:latin typeface="Verdana"/>
                <a:cs typeface="Verdana"/>
              </a:rPr>
              <a:t> </a:t>
            </a:r>
            <a:r>
              <a:rPr sz="1000" spc="20" dirty="0">
                <a:solidFill>
                  <a:srgbClr val="5E5E5E"/>
                </a:solidFill>
                <a:latin typeface="Verdana"/>
                <a:cs typeface="Verdana"/>
              </a:rPr>
              <a:t>citie</a:t>
            </a:r>
            <a:r>
              <a:rPr sz="1000" spc="15" dirty="0">
                <a:solidFill>
                  <a:srgbClr val="5E5E5E"/>
                </a:solidFill>
                <a:latin typeface="Verdana"/>
                <a:cs typeface="Verdana"/>
              </a:rPr>
              <a:t>s</a:t>
            </a:r>
            <a:r>
              <a:rPr sz="1000" spc="-65" dirty="0">
                <a:solidFill>
                  <a:srgbClr val="5E5E5E"/>
                </a:solidFill>
                <a:latin typeface="Verdana"/>
                <a:cs typeface="Verdana"/>
              </a:rPr>
              <a:t> </a:t>
            </a:r>
            <a:r>
              <a:rPr lang="en-US" sz="1000" spc="25" dirty="0">
                <a:solidFill>
                  <a:srgbClr val="5E5E5E"/>
                </a:solidFill>
                <a:latin typeface="Verdana"/>
                <a:cs typeface="Verdana"/>
              </a:rPr>
              <a:t>where </a:t>
            </a:r>
            <a:r>
              <a:rPr sz="1000" spc="35" dirty="0">
                <a:solidFill>
                  <a:srgbClr val="5E5E5E"/>
                </a:solidFill>
                <a:latin typeface="Verdana"/>
                <a:cs typeface="Verdana"/>
              </a:rPr>
              <a:t>Rapid</a:t>
            </a:r>
            <a:r>
              <a:rPr sz="1000" spc="30" dirty="0">
                <a:solidFill>
                  <a:srgbClr val="5E5E5E"/>
                </a:solidFill>
                <a:latin typeface="Verdana"/>
                <a:cs typeface="Verdana"/>
              </a:rPr>
              <a:t>o</a:t>
            </a:r>
            <a:r>
              <a:rPr sz="1000" spc="-65" dirty="0">
                <a:solidFill>
                  <a:srgbClr val="5E5E5E"/>
                </a:solidFill>
                <a:latin typeface="Verdana"/>
                <a:cs typeface="Verdana"/>
              </a:rPr>
              <a:t> </a:t>
            </a:r>
            <a:r>
              <a:rPr sz="1000" dirty="0">
                <a:solidFill>
                  <a:srgbClr val="5E5E5E"/>
                </a:solidFill>
                <a:latin typeface="Verdana"/>
                <a:cs typeface="Verdana"/>
              </a:rPr>
              <a:t>i</a:t>
            </a:r>
            <a:r>
              <a:rPr sz="1000" spc="-15" dirty="0">
                <a:solidFill>
                  <a:srgbClr val="5E5E5E"/>
                </a:solidFill>
                <a:latin typeface="Verdana"/>
                <a:cs typeface="Verdana"/>
              </a:rPr>
              <a:t>s</a:t>
            </a:r>
            <a:r>
              <a:rPr sz="1000" spc="-65" dirty="0">
                <a:solidFill>
                  <a:srgbClr val="5E5E5E"/>
                </a:solidFill>
                <a:latin typeface="Verdana"/>
                <a:cs typeface="Verdana"/>
              </a:rPr>
              <a:t> </a:t>
            </a:r>
            <a:r>
              <a:rPr sz="1000" spc="35" dirty="0">
                <a:solidFill>
                  <a:srgbClr val="5E5E5E"/>
                </a:solidFill>
                <a:latin typeface="Verdana"/>
                <a:cs typeface="Verdana"/>
              </a:rPr>
              <a:t>p</a:t>
            </a:r>
            <a:r>
              <a:rPr sz="1000" spc="10" dirty="0">
                <a:solidFill>
                  <a:srgbClr val="5E5E5E"/>
                </a:solidFill>
                <a:latin typeface="Verdana"/>
                <a:cs typeface="Verdana"/>
              </a:rPr>
              <a:t>r</a:t>
            </a:r>
            <a:r>
              <a:rPr sz="1000" spc="25" dirty="0">
                <a:solidFill>
                  <a:srgbClr val="5E5E5E"/>
                </a:solidFill>
                <a:latin typeface="Verdana"/>
                <a:cs typeface="Verdana"/>
              </a:rPr>
              <a:t>esent</a:t>
            </a:r>
            <a:endParaRPr sz="1000" dirty="0">
              <a:latin typeface="Verdana"/>
              <a:cs typeface="Verdana"/>
            </a:endParaRPr>
          </a:p>
        </p:txBody>
      </p:sp>
      <p:sp>
        <p:nvSpPr>
          <p:cNvPr id="60" name="object 33">
            <a:extLst>
              <a:ext uri="{FF2B5EF4-FFF2-40B4-BE49-F238E27FC236}">
                <a16:creationId xmlns:a16="http://schemas.microsoft.com/office/drawing/2014/main" id="{BD371B7E-996A-35A3-2BB1-F07DBE6DD80D}"/>
              </a:ext>
            </a:extLst>
          </p:cNvPr>
          <p:cNvSpPr txBox="1"/>
          <p:nvPr/>
        </p:nvSpPr>
        <p:spPr>
          <a:xfrm>
            <a:off x="9963613" y="2657223"/>
            <a:ext cx="1453515" cy="1078865"/>
          </a:xfrm>
          <a:prstGeom prst="rect">
            <a:avLst/>
          </a:prstGeom>
        </p:spPr>
        <p:txBody>
          <a:bodyPr vert="horz" wrap="square" lIns="0" tIns="12700" rIns="0" bIns="0" rtlCol="0">
            <a:spAutoFit/>
          </a:bodyPr>
          <a:lstStyle/>
          <a:p>
            <a:pPr marL="12700">
              <a:lnSpc>
                <a:spcPct val="100000"/>
              </a:lnSpc>
              <a:spcBef>
                <a:spcPts val="100"/>
              </a:spcBef>
            </a:pPr>
            <a:r>
              <a:rPr sz="4000" b="1" u="sng" spc="-440" dirty="0">
                <a:solidFill>
                  <a:srgbClr val="79D143"/>
                </a:solidFill>
                <a:uFill>
                  <a:solidFill>
                    <a:srgbClr val="79D143"/>
                  </a:solidFill>
                </a:uFill>
                <a:latin typeface="Tahoma"/>
                <a:cs typeface="Tahoma"/>
              </a:rPr>
              <a:t>20</a:t>
            </a:r>
            <a:r>
              <a:rPr sz="4000" b="1" spc="-440" dirty="0">
                <a:solidFill>
                  <a:srgbClr val="79D143"/>
                </a:solidFill>
                <a:latin typeface="Tahoma"/>
                <a:cs typeface="Tahoma"/>
              </a:rPr>
              <a:t>%</a:t>
            </a:r>
            <a:endParaRPr sz="4000" dirty="0">
              <a:latin typeface="Tahoma"/>
              <a:cs typeface="Tahoma"/>
            </a:endParaRPr>
          </a:p>
          <a:p>
            <a:pPr marL="12700" marR="5080">
              <a:lnSpc>
                <a:spcPct val="100000"/>
              </a:lnSpc>
              <a:spcBef>
                <a:spcPts val="1090"/>
              </a:spcBef>
            </a:pPr>
            <a:r>
              <a:rPr sz="1000" spc="25" dirty="0">
                <a:solidFill>
                  <a:srgbClr val="5E5E5E"/>
                </a:solidFill>
                <a:latin typeface="Verdana"/>
                <a:cs typeface="Verdana"/>
              </a:rPr>
              <a:t>Market </a:t>
            </a:r>
            <a:r>
              <a:rPr sz="1000" spc="10" dirty="0">
                <a:solidFill>
                  <a:srgbClr val="5E5E5E"/>
                </a:solidFill>
                <a:latin typeface="Verdana"/>
                <a:cs typeface="Verdana"/>
              </a:rPr>
              <a:t>share </a:t>
            </a:r>
            <a:r>
              <a:rPr sz="1000" spc="30" dirty="0">
                <a:solidFill>
                  <a:srgbClr val="5E5E5E"/>
                </a:solidFill>
                <a:latin typeface="Verdana"/>
                <a:cs typeface="Verdana"/>
              </a:rPr>
              <a:t>in the </a:t>
            </a:r>
            <a:r>
              <a:rPr sz="1000" spc="35" dirty="0">
                <a:solidFill>
                  <a:srgbClr val="5E5E5E"/>
                </a:solidFill>
                <a:latin typeface="Verdana"/>
                <a:cs typeface="Verdana"/>
              </a:rPr>
              <a:t> </a:t>
            </a:r>
            <a:r>
              <a:rPr sz="1000" spc="-20" dirty="0">
                <a:solidFill>
                  <a:srgbClr val="5E5E5E"/>
                </a:solidFill>
                <a:latin typeface="Verdana"/>
                <a:cs typeface="Verdana"/>
              </a:rPr>
              <a:t>r</a:t>
            </a:r>
            <a:r>
              <a:rPr sz="1000" spc="30" dirty="0">
                <a:solidFill>
                  <a:srgbClr val="5E5E5E"/>
                </a:solidFill>
                <a:latin typeface="Verdana"/>
                <a:cs typeface="Verdana"/>
              </a:rPr>
              <a:t>id</a:t>
            </a:r>
            <a:r>
              <a:rPr sz="1000" spc="50" dirty="0">
                <a:solidFill>
                  <a:srgbClr val="5E5E5E"/>
                </a:solidFill>
                <a:latin typeface="Verdana"/>
                <a:cs typeface="Verdana"/>
              </a:rPr>
              <a:t>e</a:t>
            </a:r>
            <a:r>
              <a:rPr sz="1000" spc="-5" dirty="0">
                <a:solidFill>
                  <a:srgbClr val="5E5E5E"/>
                </a:solidFill>
                <a:latin typeface="Verdana"/>
                <a:cs typeface="Verdana"/>
              </a:rPr>
              <a:t>-sha</a:t>
            </a:r>
            <a:r>
              <a:rPr sz="1000" spc="-15" dirty="0">
                <a:solidFill>
                  <a:srgbClr val="5E5E5E"/>
                </a:solidFill>
                <a:latin typeface="Verdana"/>
                <a:cs typeface="Verdana"/>
              </a:rPr>
              <a:t>r</a:t>
            </a:r>
            <a:r>
              <a:rPr sz="1000" spc="35" dirty="0">
                <a:solidFill>
                  <a:srgbClr val="5E5E5E"/>
                </a:solidFill>
                <a:latin typeface="Verdana"/>
                <a:cs typeface="Verdana"/>
              </a:rPr>
              <a:t>in</a:t>
            </a:r>
            <a:r>
              <a:rPr sz="1000" spc="65" dirty="0">
                <a:solidFill>
                  <a:srgbClr val="5E5E5E"/>
                </a:solidFill>
                <a:latin typeface="Verdana"/>
                <a:cs typeface="Verdana"/>
              </a:rPr>
              <a:t>g</a:t>
            </a:r>
            <a:r>
              <a:rPr sz="1000" spc="-65" dirty="0">
                <a:solidFill>
                  <a:srgbClr val="5E5E5E"/>
                </a:solidFill>
                <a:latin typeface="Verdana"/>
                <a:cs typeface="Verdana"/>
              </a:rPr>
              <a:t> </a:t>
            </a:r>
            <a:r>
              <a:rPr sz="1000" spc="45" dirty="0">
                <a:solidFill>
                  <a:srgbClr val="5E5E5E"/>
                </a:solidFill>
                <a:latin typeface="Verdana"/>
                <a:cs typeface="Verdana"/>
              </a:rPr>
              <a:t>segm</a:t>
            </a:r>
            <a:r>
              <a:rPr sz="1000" spc="35" dirty="0">
                <a:solidFill>
                  <a:srgbClr val="5E5E5E"/>
                </a:solidFill>
                <a:latin typeface="Verdana"/>
                <a:cs typeface="Verdana"/>
              </a:rPr>
              <a:t>ent</a:t>
            </a:r>
            <a:endParaRPr sz="1000" dirty="0">
              <a:latin typeface="Verdana"/>
              <a:cs typeface="Verdana"/>
            </a:endParaRPr>
          </a:p>
        </p:txBody>
      </p:sp>
      <p:sp>
        <p:nvSpPr>
          <p:cNvPr id="61" name="object 32">
            <a:extLst>
              <a:ext uri="{FF2B5EF4-FFF2-40B4-BE49-F238E27FC236}">
                <a16:creationId xmlns:a16="http://schemas.microsoft.com/office/drawing/2014/main" id="{6134D3A6-6CE1-66A8-A9F2-4F182433EA87}"/>
              </a:ext>
            </a:extLst>
          </p:cNvPr>
          <p:cNvSpPr txBox="1"/>
          <p:nvPr/>
        </p:nvSpPr>
        <p:spPr>
          <a:xfrm>
            <a:off x="7976063" y="3909171"/>
            <a:ext cx="1453514" cy="926465"/>
          </a:xfrm>
          <a:prstGeom prst="rect">
            <a:avLst/>
          </a:prstGeom>
        </p:spPr>
        <p:txBody>
          <a:bodyPr vert="horz" wrap="square" lIns="0" tIns="12700" rIns="0" bIns="0" rtlCol="0">
            <a:spAutoFit/>
          </a:bodyPr>
          <a:lstStyle/>
          <a:p>
            <a:pPr marL="12700">
              <a:lnSpc>
                <a:spcPct val="100000"/>
              </a:lnSpc>
              <a:spcBef>
                <a:spcPts val="100"/>
              </a:spcBef>
            </a:pPr>
            <a:r>
              <a:rPr lang="en-US" sz="4000" b="1" u="sng" spc="-300" dirty="0">
                <a:solidFill>
                  <a:srgbClr val="6278DF"/>
                </a:solidFill>
                <a:uFill>
                  <a:solidFill>
                    <a:srgbClr val="6278DF"/>
                  </a:solidFill>
                </a:uFill>
                <a:latin typeface="Tahoma"/>
                <a:cs typeface="Tahoma"/>
              </a:rPr>
              <a:t>20</a:t>
            </a:r>
            <a:r>
              <a:rPr sz="4000" b="1" u="sng" spc="-300" dirty="0">
                <a:solidFill>
                  <a:srgbClr val="6278DF"/>
                </a:solidFill>
                <a:uFill>
                  <a:solidFill>
                    <a:srgbClr val="6278DF"/>
                  </a:solidFill>
                </a:uFill>
                <a:latin typeface="Tahoma"/>
                <a:cs typeface="Tahoma"/>
              </a:rPr>
              <a:t>M</a:t>
            </a:r>
            <a:endParaRPr sz="4000" u="sng" dirty="0">
              <a:latin typeface="Tahoma"/>
              <a:cs typeface="Tahoma"/>
            </a:endParaRPr>
          </a:p>
          <a:p>
            <a:pPr marL="12700">
              <a:lnSpc>
                <a:spcPct val="100000"/>
              </a:lnSpc>
              <a:spcBef>
                <a:spcPts val="1090"/>
              </a:spcBef>
            </a:pPr>
            <a:r>
              <a:rPr sz="1000" spc="30" dirty="0">
                <a:solidFill>
                  <a:srgbClr val="5E5E5E"/>
                </a:solidFill>
                <a:latin typeface="Verdana"/>
                <a:cs typeface="Verdana"/>
              </a:rPr>
              <a:t>Regis</a:t>
            </a:r>
            <a:r>
              <a:rPr sz="1000" spc="5" dirty="0">
                <a:solidFill>
                  <a:srgbClr val="5E5E5E"/>
                </a:solidFill>
                <a:latin typeface="Verdana"/>
                <a:cs typeface="Verdana"/>
              </a:rPr>
              <a:t>te</a:t>
            </a:r>
            <a:r>
              <a:rPr sz="1000" spc="-10" dirty="0">
                <a:solidFill>
                  <a:srgbClr val="5E5E5E"/>
                </a:solidFill>
                <a:latin typeface="Verdana"/>
                <a:cs typeface="Verdana"/>
              </a:rPr>
              <a:t>r</a:t>
            </a:r>
            <a:r>
              <a:rPr sz="1000" spc="45" dirty="0">
                <a:solidFill>
                  <a:srgbClr val="5E5E5E"/>
                </a:solidFill>
                <a:latin typeface="Verdana"/>
                <a:cs typeface="Verdana"/>
              </a:rPr>
              <a:t>e</a:t>
            </a:r>
            <a:r>
              <a:rPr sz="1000" spc="35" dirty="0">
                <a:solidFill>
                  <a:srgbClr val="5E5E5E"/>
                </a:solidFill>
                <a:latin typeface="Verdana"/>
                <a:cs typeface="Verdana"/>
              </a:rPr>
              <a:t>d</a:t>
            </a:r>
            <a:r>
              <a:rPr sz="1000" spc="-65" dirty="0">
                <a:solidFill>
                  <a:srgbClr val="5E5E5E"/>
                </a:solidFill>
                <a:latin typeface="Verdana"/>
                <a:cs typeface="Verdana"/>
              </a:rPr>
              <a:t> </a:t>
            </a:r>
            <a:r>
              <a:rPr sz="1000" spc="15" dirty="0">
                <a:solidFill>
                  <a:srgbClr val="5E5E5E"/>
                </a:solidFill>
                <a:latin typeface="Verdana"/>
                <a:cs typeface="Verdana"/>
              </a:rPr>
              <a:t>use</a:t>
            </a:r>
            <a:r>
              <a:rPr sz="1000" spc="5" dirty="0">
                <a:solidFill>
                  <a:srgbClr val="5E5E5E"/>
                </a:solidFill>
                <a:latin typeface="Verdana"/>
                <a:cs typeface="Verdana"/>
              </a:rPr>
              <a:t>r</a:t>
            </a:r>
            <a:r>
              <a:rPr sz="1000" spc="-20" dirty="0">
                <a:solidFill>
                  <a:srgbClr val="5E5E5E"/>
                </a:solidFill>
                <a:latin typeface="Verdana"/>
                <a:cs typeface="Verdana"/>
              </a:rPr>
              <a:t>s</a:t>
            </a:r>
            <a:endParaRPr sz="1000" dirty="0">
              <a:latin typeface="Verdana"/>
              <a:cs typeface="Verdana"/>
            </a:endParaRPr>
          </a:p>
        </p:txBody>
      </p:sp>
      <p:sp>
        <p:nvSpPr>
          <p:cNvPr id="62" name="object 37">
            <a:extLst>
              <a:ext uri="{FF2B5EF4-FFF2-40B4-BE49-F238E27FC236}">
                <a16:creationId xmlns:a16="http://schemas.microsoft.com/office/drawing/2014/main" id="{AFFC1040-6626-4A84-6258-EC0681413026}"/>
              </a:ext>
            </a:extLst>
          </p:cNvPr>
          <p:cNvSpPr txBox="1"/>
          <p:nvPr/>
        </p:nvSpPr>
        <p:spPr>
          <a:xfrm>
            <a:off x="9963613" y="3900509"/>
            <a:ext cx="1453514" cy="923330"/>
          </a:xfrm>
          <a:prstGeom prst="rect">
            <a:avLst/>
          </a:prstGeom>
        </p:spPr>
        <p:txBody>
          <a:bodyPr vert="horz" wrap="square" lIns="0" tIns="12700" rIns="0" bIns="0" rtlCol="0">
            <a:spAutoFit/>
          </a:bodyPr>
          <a:lstStyle/>
          <a:p>
            <a:pPr marL="12700">
              <a:lnSpc>
                <a:spcPct val="100000"/>
              </a:lnSpc>
              <a:spcBef>
                <a:spcPts val="100"/>
              </a:spcBef>
            </a:pPr>
            <a:r>
              <a:rPr lang="en-US" sz="4000" b="1" u="sng" spc="-305" dirty="0">
                <a:solidFill>
                  <a:srgbClr val="F34FEF"/>
                </a:solidFill>
                <a:uFill>
                  <a:solidFill>
                    <a:srgbClr val="F34FEF"/>
                  </a:solidFill>
                </a:uFill>
                <a:latin typeface="Tahoma"/>
                <a:cs typeface="Tahoma"/>
              </a:rPr>
              <a:t>0.4</a:t>
            </a:r>
            <a:r>
              <a:rPr sz="4000" b="1" u="sng" spc="-305" dirty="0">
                <a:solidFill>
                  <a:srgbClr val="F34FEF"/>
                </a:solidFill>
                <a:uFill>
                  <a:solidFill>
                    <a:srgbClr val="F34FEF"/>
                  </a:solidFill>
                </a:uFill>
                <a:latin typeface="Tahoma"/>
                <a:cs typeface="Tahoma"/>
              </a:rPr>
              <a:t>M</a:t>
            </a:r>
            <a:r>
              <a:rPr sz="4000" b="1" spc="-880" dirty="0">
                <a:solidFill>
                  <a:srgbClr val="F34FEF"/>
                </a:solidFill>
                <a:latin typeface="Tahoma"/>
                <a:cs typeface="Tahoma"/>
              </a:rPr>
              <a:t>+</a:t>
            </a:r>
            <a:endParaRPr sz="4000" dirty="0">
              <a:latin typeface="Tahoma"/>
              <a:cs typeface="Tahoma"/>
            </a:endParaRPr>
          </a:p>
          <a:p>
            <a:pPr marL="12700" marR="325120">
              <a:lnSpc>
                <a:spcPct val="100000"/>
              </a:lnSpc>
              <a:spcBef>
                <a:spcPts val="1090"/>
              </a:spcBef>
            </a:pPr>
            <a:r>
              <a:rPr lang="en-US" sz="1000" spc="40" dirty="0">
                <a:solidFill>
                  <a:srgbClr val="5E5E5E"/>
                </a:solidFill>
                <a:latin typeface="Verdana"/>
                <a:cs typeface="Verdana"/>
              </a:rPr>
              <a:t>Rides per day</a:t>
            </a:r>
            <a:endParaRPr sz="1000" dirty="0">
              <a:latin typeface="Verdana"/>
              <a:cs typeface="Verdana"/>
            </a:endParaRPr>
          </a:p>
        </p:txBody>
      </p:sp>
      <p:sp>
        <p:nvSpPr>
          <p:cNvPr id="63" name="object 36">
            <a:extLst>
              <a:ext uri="{FF2B5EF4-FFF2-40B4-BE49-F238E27FC236}">
                <a16:creationId xmlns:a16="http://schemas.microsoft.com/office/drawing/2014/main" id="{0709F4D7-8F73-A160-28E6-02B5AAEE535A}"/>
              </a:ext>
            </a:extLst>
          </p:cNvPr>
          <p:cNvSpPr txBox="1"/>
          <p:nvPr/>
        </p:nvSpPr>
        <p:spPr>
          <a:xfrm>
            <a:off x="7976063" y="5005069"/>
            <a:ext cx="1453514" cy="1077218"/>
          </a:xfrm>
          <a:prstGeom prst="rect">
            <a:avLst/>
          </a:prstGeom>
        </p:spPr>
        <p:txBody>
          <a:bodyPr vert="horz" wrap="square" lIns="0" tIns="12700" rIns="0" bIns="0" rtlCol="0">
            <a:spAutoFit/>
          </a:bodyPr>
          <a:lstStyle/>
          <a:p>
            <a:pPr marL="12700">
              <a:lnSpc>
                <a:spcPct val="100000"/>
              </a:lnSpc>
              <a:spcBef>
                <a:spcPts val="100"/>
              </a:spcBef>
            </a:pPr>
            <a:r>
              <a:rPr lang="en-US" sz="4000" b="1" u="sng" spc="85" dirty="0">
                <a:solidFill>
                  <a:srgbClr val="00DFAF"/>
                </a:solidFill>
                <a:uFill>
                  <a:solidFill>
                    <a:srgbClr val="00DFAF"/>
                  </a:solidFill>
                </a:uFill>
                <a:latin typeface="Tahoma"/>
                <a:cs typeface="Tahoma"/>
              </a:rPr>
              <a:t>60k</a:t>
            </a:r>
            <a:r>
              <a:rPr lang="en-US" sz="4000" b="1" spc="85" dirty="0">
                <a:solidFill>
                  <a:srgbClr val="00DFAF"/>
                </a:solidFill>
                <a:uFill>
                  <a:solidFill>
                    <a:srgbClr val="00DFAF"/>
                  </a:solidFill>
                </a:uFill>
                <a:latin typeface="Tahoma"/>
                <a:cs typeface="Tahoma"/>
              </a:rPr>
              <a:t>+</a:t>
            </a:r>
            <a:endParaRPr sz="4000" dirty="0">
              <a:latin typeface="Tahoma"/>
              <a:cs typeface="Tahoma"/>
            </a:endParaRPr>
          </a:p>
          <a:p>
            <a:pPr marL="12700" marR="262255">
              <a:lnSpc>
                <a:spcPct val="100000"/>
              </a:lnSpc>
              <a:spcBef>
                <a:spcPts val="1090"/>
              </a:spcBef>
            </a:pPr>
            <a:r>
              <a:rPr lang="en-US" sz="1000" spc="-25" dirty="0">
                <a:solidFill>
                  <a:srgbClr val="5E5E5E"/>
                </a:solidFill>
                <a:latin typeface="Verdana"/>
                <a:cs typeface="Verdana"/>
              </a:rPr>
              <a:t>Active Captains across the country</a:t>
            </a:r>
            <a:endParaRPr sz="1000" dirty="0">
              <a:latin typeface="Verdana"/>
              <a:cs typeface="Verdana"/>
            </a:endParaRPr>
          </a:p>
        </p:txBody>
      </p:sp>
      <p:sp>
        <p:nvSpPr>
          <p:cNvPr id="64" name="object 35">
            <a:extLst>
              <a:ext uri="{FF2B5EF4-FFF2-40B4-BE49-F238E27FC236}">
                <a16:creationId xmlns:a16="http://schemas.microsoft.com/office/drawing/2014/main" id="{E96919A1-58E4-42F9-B8E0-E6618356BAE4}"/>
              </a:ext>
            </a:extLst>
          </p:cNvPr>
          <p:cNvSpPr txBox="1"/>
          <p:nvPr/>
        </p:nvSpPr>
        <p:spPr>
          <a:xfrm>
            <a:off x="9961502" y="4988260"/>
            <a:ext cx="1453513" cy="926465"/>
          </a:xfrm>
          <a:prstGeom prst="rect">
            <a:avLst/>
          </a:prstGeom>
        </p:spPr>
        <p:txBody>
          <a:bodyPr vert="horz" wrap="square" lIns="0" tIns="12700" rIns="0" bIns="0" rtlCol="0">
            <a:spAutoFit/>
          </a:bodyPr>
          <a:lstStyle/>
          <a:p>
            <a:pPr marL="12700">
              <a:lnSpc>
                <a:spcPct val="100000"/>
              </a:lnSpc>
              <a:spcBef>
                <a:spcPts val="100"/>
              </a:spcBef>
            </a:pPr>
            <a:r>
              <a:rPr lang="en-US" sz="4000" b="1" u="sng" spc="-450" dirty="0">
                <a:solidFill>
                  <a:srgbClr val="00074E"/>
                </a:solidFill>
                <a:uFill>
                  <a:solidFill>
                    <a:srgbClr val="00074E"/>
                  </a:solidFill>
                </a:uFill>
                <a:latin typeface="Tahoma"/>
                <a:cs typeface="Tahoma"/>
              </a:rPr>
              <a:t>25M</a:t>
            </a:r>
            <a:endParaRPr sz="4000" u="sng" dirty="0">
              <a:latin typeface="Tahoma"/>
              <a:cs typeface="Tahoma"/>
            </a:endParaRPr>
          </a:p>
          <a:p>
            <a:pPr marL="12700">
              <a:lnSpc>
                <a:spcPct val="100000"/>
              </a:lnSpc>
              <a:spcBef>
                <a:spcPts val="1090"/>
              </a:spcBef>
            </a:pPr>
            <a:r>
              <a:rPr lang="en-US" sz="1000" spc="25" dirty="0">
                <a:solidFill>
                  <a:srgbClr val="5E5E5E"/>
                </a:solidFill>
                <a:latin typeface="Verdana"/>
                <a:cs typeface="Verdana"/>
              </a:rPr>
              <a:t>App downloads</a:t>
            </a:r>
            <a:endParaRPr sz="1000" dirty="0">
              <a:latin typeface="Verdana"/>
              <a:cs typeface="Verdana"/>
            </a:endParaRPr>
          </a:p>
        </p:txBody>
      </p:sp>
      <p:sp>
        <p:nvSpPr>
          <p:cNvPr id="65" name="object 27">
            <a:extLst>
              <a:ext uri="{FF2B5EF4-FFF2-40B4-BE49-F238E27FC236}">
                <a16:creationId xmlns:a16="http://schemas.microsoft.com/office/drawing/2014/main" id="{693282E3-D92D-EC75-4843-0A16A32D2FDD}"/>
              </a:ext>
            </a:extLst>
          </p:cNvPr>
          <p:cNvSpPr txBox="1"/>
          <p:nvPr/>
        </p:nvSpPr>
        <p:spPr>
          <a:xfrm>
            <a:off x="1454744" y="5266109"/>
            <a:ext cx="1747254" cy="480260"/>
          </a:xfrm>
          <a:prstGeom prst="rect">
            <a:avLst/>
          </a:prstGeom>
        </p:spPr>
        <p:txBody>
          <a:bodyPr vert="horz" wrap="square" lIns="0" tIns="23495" rIns="0" bIns="0" rtlCol="0">
            <a:spAutoFit/>
          </a:bodyPr>
          <a:lstStyle/>
          <a:p>
            <a:pPr>
              <a:lnSpc>
                <a:spcPct val="100000"/>
              </a:lnSpc>
              <a:spcBef>
                <a:spcPts val="185"/>
              </a:spcBef>
            </a:pPr>
            <a:r>
              <a:rPr sz="1200" b="1" spc="5" dirty="0">
                <a:solidFill>
                  <a:srgbClr val="0090D0"/>
                </a:solidFill>
                <a:latin typeface="Verdana"/>
                <a:cs typeface="Verdana"/>
              </a:rPr>
              <a:t>CATEGORY</a:t>
            </a:r>
            <a:endParaRPr sz="1200" dirty="0">
              <a:latin typeface="Verdana"/>
              <a:cs typeface="Verdana"/>
            </a:endParaRPr>
          </a:p>
          <a:p>
            <a:pPr>
              <a:lnSpc>
                <a:spcPct val="100000"/>
              </a:lnSpc>
              <a:spcBef>
                <a:spcPts val="160"/>
              </a:spcBef>
            </a:pPr>
            <a:r>
              <a:rPr sz="1600" b="1" spc="-110" dirty="0">
                <a:solidFill>
                  <a:srgbClr val="0090D0"/>
                </a:solidFill>
                <a:latin typeface="Verdana"/>
                <a:cs typeface="Verdana"/>
              </a:rPr>
              <a:t>T</a:t>
            </a:r>
            <a:r>
              <a:rPr sz="1600" b="1" spc="-105" dirty="0">
                <a:solidFill>
                  <a:srgbClr val="0090D0"/>
                </a:solidFill>
                <a:latin typeface="Verdana"/>
                <a:cs typeface="Verdana"/>
              </a:rPr>
              <a:t>r</a:t>
            </a:r>
            <a:r>
              <a:rPr sz="1600" b="1" spc="-50" dirty="0">
                <a:solidFill>
                  <a:srgbClr val="0090D0"/>
                </a:solidFill>
                <a:latin typeface="Verdana"/>
                <a:cs typeface="Verdana"/>
              </a:rPr>
              <a:t>anspo</a:t>
            </a:r>
            <a:r>
              <a:rPr sz="1600" b="1" spc="-25" dirty="0">
                <a:solidFill>
                  <a:srgbClr val="0090D0"/>
                </a:solidFill>
                <a:latin typeface="Verdana"/>
                <a:cs typeface="Verdana"/>
              </a:rPr>
              <a:t>r</a:t>
            </a:r>
            <a:r>
              <a:rPr sz="1600" b="1" spc="-40" dirty="0">
                <a:solidFill>
                  <a:srgbClr val="0090D0"/>
                </a:solidFill>
                <a:latin typeface="Verdana"/>
                <a:cs typeface="Verdana"/>
              </a:rPr>
              <a:t>tation</a:t>
            </a:r>
            <a:endParaRPr sz="1600" dirty="0">
              <a:latin typeface="Verdana"/>
              <a:cs typeface="Verdana"/>
            </a:endParaRPr>
          </a:p>
        </p:txBody>
      </p:sp>
      <p:sp>
        <p:nvSpPr>
          <p:cNvPr id="66" name="object 29">
            <a:extLst>
              <a:ext uri="{FF2B5EF4-FFF2-40B4-BE49-F238E27FC236}">
                <a16:creationId xmlns:a16="http://schemas.microsoft.com/office/drawing/2014/main" id="{3BC54A09-FD24-999D-2440-45133D51EE4F}"/>
              </a:ext>
            </a:extLst>
          </p:cNvPr>
          <p:cNvSpPr txBox="1"/>
          <p:nvPr/>
        </p:nvSpPr>
        <p:spPr>
          <a:xfrm>
            <a:off x="4951747" y="5208227"/>
            <a:ext cx="1747255" cy="480260"/>
          </a:xfrm>
          <a:prstGeom prst="rect">
            <a:avLst/>
          </a:prstGeom>
        </p:spPr>
        <p:txBody>
          <a:bodyPr vert="horz" wrap="square" lIns="0" tIns="23495" rIns="0" bIns="0" rtlCol="0">
            <a:spAutoFit/>
          </a:bodyPr>
          <a:lstStyle/>
          <a:p>
            <a:pPr>
              <a:lnSpc>
                <a:spcPct val="100000"/>
              </a:lnSpc>
              <a:spcBef>
                <a:spcPts val="185"/>
              </a:spcBef>
            </a:pPr>
            <a:r>
              <a:rPr sz="1200" b="1" spc="15" dirty="0">
                <a:solidFill>
                  <a:srgbClr val="0090D0"/>
                </a:solidFill>
                <a:latin typeface="Verdana"/>
                <a:cs typeface="Verdana"/>
              </a:rPr>
              <a:t>HEADQUARTERS</a:t>
            </a:r>
            <a:endParaRPr sz="1200" dirty="0">
              <a:latin typeface="Verdana"/>
              <a:cs typeface="Verdana"/>
            </a:endParaRPr>
          </a:p>
          <a:p>
            <a:pPr>
              <a:lnSpc>
                <a:spcPct val="100000"/>
              </a:lnSpc>
              <a:spcBef>
                <a:spcPts val="160"/>
              </a:spcBef>
            </a:pPr>
            <a:r>
              <a:rPr sz="1600" b="1" spc="-15" dirty="0">
                <a:solidFill>
                  <a:srgbClr val="0090D0"/>
                </a:solidFill>
                <a:latin typeface="Verdana"/>
                <a:cs typeface="Verdana"/>
              </a:rPr>
              <a:t>Be</a:t>
            </a:r>
            <a:r>
              <a:rPr sz="1600" b="1" spc="-10" dirty="0">
                <a:solidFill>
                  <a:srgbClr val="0090D0"/>
                </a:solidFill>
                <a:latin typeface="Verdana"/>
                <a:cs typeface="Verdana"/>
              </a:rPr>
              <a:t>n</a:t>
            </a:r>
            <a:r>
              <a:rPr sz="1600" b="1" spc="-40" dirty="0">
                <a:solidFill>
                  <a:srgbClr val="0090D0"/>
                </a:solidFill>
                <a:latin typeface="Verdana"/>
                <a:cs typeface="Verdana"/>
              </a:rPr>
              <a:t>galuru</a:t>
            </a:r>
            <a:endParaRPr sz="1600" dirty="0">
              <a:latin typeface="Verdana"/>
              <a:cs typeface="Verdana"/>
            </a:endParaRPr>
          </a:p>
        </p:txBody>
      </p:sp>
      <p:pic>
        <p:nvPicPr>
          <p:cNvPr id="67" name="Picture 2" descr="Transportation Icons Stock Vector (Royalty Free) 258542402 | Shutterstock">
            <a:extLst>
              <a:ext uri="{FF2B5EF4-FFF2-40B4-BE49-F238E27FC236}">
                <a16:creationId xmlns:a16="http://schemas.microsoft.com/office/drawing/2014/main" id="{5A9B634D-1B8F-DBC7-FEF5-2D3FC2E4E7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960" t="32149" r="3818" b="38486"/>
          <a:stretch/>
        </p:blipFill>
        <p:spPr bwMode="auto">
          <a:xfrm>
            <a:off x="761615" y="5200737"/>
            <a:ext cx="633252" cy="62149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Company Address Svg Png Icon Free Download (#242130) - OnlineWebFonts.COM">
            <a:extLst>
              <a:ext uri="{FF2B5EF4-FFF2-40B4-BE49-F238E27FC236}">
                <a16:creationId xmlns:a16="http://schemas.microsoft.com/office/drawing/2014/main" id="{107B8723-7749-B97E-8C87-4B078DB8574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303544" y="5203142"/>
            <a:ext cx="539371" cy="475527"/>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024C7B3D-72AE-AC76-E656-FD9B8917BEC1}"/>
              </a:ext>
            </a:extLst>
          </p:cNvPr>
          <p:cNvSpPr/>
          <p:nvPr/>
        </p:nvSpPr>
        <p:spPr>
          <a:xfrm>
            <a:off x="7117492" y="3909171"/>
            <a:ext cx="5073593" cy="2947750"/>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solidFill>
                <a:srgbClr val="FF0000"/>
              </a:solidFill>
            </a:endParaRPr>
          </a:p>
        </p:txBody>
      </p:sp>
    </p:spTree>
    <p:extLst>
      <p:ext uri="{BB962C8B-B14F-4D97-AF65-F5344CB8AC3E}">
        <p14:creationId xmlns:p14="http://schemas.microsoft.com/office/powerpoint/2010/main" val="2430285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2" name="Freeform: Shape 1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2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8" name="Freeform: Shape 2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1EEF7BA-C8DA-A427-A039-9F181BF58E1B}"/>
              </a:ext>
            </a:extLst>
          </p:cNvPr>
          <p:cNvSpPr txBox="1">
            <a:spLocks/>
          </p:cNvSpPr>
          <p:nvPr/>
        </p:nvSpPr>
        <p:spPr>
          <a:xfrm>
            <a:off x="470615" y="268483"/>
            <a:ext cx="7736549" cy="7220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2"/>
                </a:solidFill>
              </a:rPr>
              <a:t>Business/Revenue Model of Rapido</a:t>
            </a:r>
          </a:p>
        </p:txBody>
      </p:sp>
      <p:sp>
        <p:nvSpPr>
          <p:cNvPr id="3" name="Content Placeholder 2">
            <a:extLst>
              <a:ext uri="{FF2B5EF4-FFF2-40B4-BE49-F238E27FC236}">
                <a16:creationId xmlns:a16="http://schemas.microsoft.com/office/drawing/2014/main" id="{C362B8C0-965A-E96A-5107-976F959D88A7}"/>
              </a:ext>
            </a:extLst>
          </p:cNvPr>
          <p:cNvSpPr txBox="1">
            <a:spLocks/>
          </p:cNvSpPr>
          <p:nvPr/>
        </p:nvSpPr>
        <p:spPr>
          <a:xfrm>
            <a:off x="668779" y="3127845"/>
            <a:ext cx="6996301" cy="1803772"/>
          </a:xfrm>
          <a:prstGeom prst="rect">
            <a:avLst/>
          </a:prstGeom>
          <a:ln>
            <a:solidFill>
              <a:schemeClr val="accent6">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dirty="0">
                <a:solidFill>
                  <a:schemeClr val="tx2"/>
                </a:solidFill>
              </a:rPr>
              <a:t>Rapido’s revenue model has 2 major aspects – commission and B2C commission</a:t>
            </a:r>
          </a:p>
          <a:p>
            <a:pPr marL="285750" indent="-285750" algn="l">
              <a:buFont typeface="Arial" panose="020B0604020202020204" pitchFamily="34" charset="0"/>
              <a:buChar char="•"/>
            </a:pPr>
            <a:r>
              <a:rPr lang="en-US" sz="1800" dirty="0">
                <a:solidFill>
                  <a:schemeClr val="tx2"/>
                </a:solidFill>
              </a:rPr>
              <a:t>Commission-based: Rapido charges 20% of the total fare</a:t>
            </a:r>
          </a:p>
          <a:p>
            <a:pPr marL="285750" indent="-285750" algn="l">
              <a:buFont typeface="Arial" panose="020B0604020202020204" pitchFamily="34" charset="0"/>
              <a:buChar char="•"/>
            </a:pPr>
            <a:r>
              <a:rPr lang="en-US" sz="1800" dirty="0">
                <a:solidFill>
                  <a:schemeClr val="tx2"/>
                </a:solidFill>
              </a:rPr>
              <a:t>Rapido Store: Rapido earns via B2C logistics by helping businesses deliver their commodities (Ex-</a:t>
            </a:r>
            <a:r>
              <a:rPr lang="en-US" sz="1800" dirty="0" err="1">
                <a:solidFill>
                  <a:schemeClr val="tx2"/>
                </a:solidFill>
              </a:rPr>
              <a:t>Swiggy</a:t>
            </a:r>
            <a:r>
              <a:rPr lang="en-US" sz="1800" dirty="0">
                <a:solidFill>
                  <a:schemeClr val="tx2"/>
                </a:solidFill>
              </a:rPr>
              <a:t>, Myntra, </a:t>
            </a:r>
            <a:r>
              <a:rPr lang="en-US" sz="1800" dirty="0" err="1">
                <a:solidFill>
                  <a:schemeClr val="tx2"/>
                </a:solidFill>
              </a:rPr>
              <a:t>Eat.fit</a:t>
            </a:r>
            <a:r>
              <a:rPr lang="en-US" sz="1800" dirty="0">
                <a:solidFill>
                  <a:schemeClr val="tx2"/>
                </a:solidFill>
              </a:rPr>
              <a:t>, </a:t>
            </a:r>
            <a:r>
              <a:rPr lang="en-US" sz="1800" dirty="0" err="1">
                <a:solidFill>
                  <a:schemeClr val="tx2"/>
                </a:solidFill>
              </a:rPr>
              <a:t>Delhivery</a:t>
            </a:r>
            <a:r>
              <a:rPr lang="en-US" sz="1800" dirty="0">
                <a:solidFill>
                  <a:schemeClr val="tx2"/>
                </a:solidFill>
              </a:rPr>
              <a:t>, etc.)</a:t>
            </a:r>
          </a:p>
        </p:txBody>
      </p:sp>
      <p:sp>
        <p:nvSpPr>
          <p:cNvPr id="4" name="Content Placeholder 2">
            <a:extLst>
              <a:ext uri="{FF2B5EF4-FFF2-40B4-BE49-F238E27FC236}">
                <a16:creationId xmlns:a16="http://schemas.microsoft.com/office/drawing/2014/main" id="{A5DA2604-7CAF-A34F-9A7D-FAF07EB20A60}"/>
              </a:ext>
            </a:extLst>
          </p:cNvPr>
          <p:cNvSpPr txBox="1">
            <a:spLocks/>
          </p:cNvSpPr>
          <p:nvPr/>
        </p:nvSpPr>
        <p:spPr>
          <a:xfrm>
            <a:off x="668780" y="1089244"/>
            <a:ext cx="6996301" cy="1693015"/>
          </a:xfrm>
          <a:prstGeom prst="rect">
            <a:avLst/>
          </a:prstGeom>
          <a:ln>
            <a:solidFill>
              <a:schemeClr val="accent1">
                <a:lumMod val="60000"/>
                <a:lumOff val="4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2"/>
                </a:solidFill>
              </a:rPr>
              <a:t>Users book a ride in the app</a:t>
            </a:r>
          </a:p>
          <a:p>
            <a:r>
              <a:rPr lang="en-US" sz="1800" dirty="0">
                <a:solidFill>
                  <a:schemeClr val="tx2"/>
                </a:solidFill>
              </a:rPr>
              <a:t>Registered riders(Captain) get registered through Rapido Captain App</a:t>
            </a:r>
          </a:p>
          <a:p>
            <a:r>
              <a:rPr lang="en-US" sz="1800" dirty="0">
                <a:solidFill>
                  <a:schemeClr val="tx2"/>
                </a:solidFill>
              </a:rPr>
              <a:t>Captains use vehicles like scooters, bikes, or e-bikes</a:t>
            </a:r>
          </a:p>
          <a:p>
            <a:r>
              <a:rPr lang="en-US" sz="1800" dirty="0">
                <a:solidFill>
                  <a:schemeClr val="tx2"/>
                </a:solidFill>
              </a:rPr>
              <a:t>Base fare of Rs 15 in addition to Rs 3 for every kilometer of the ride</a:t>
            </a:r>
          </a:p>
        </p:txBody>
      </p:sp>
      <p:grpSp>
        <p:nvGrpSpPr>
          <p:cNvPr id="5" name="object 3">
            <a:extLst>
              <a:ext uri="{FF2B5EF4-FFF2-40B4-BE49-F238E27FC236}">
                <a16:creationId xmlns:a16="http://schemas.microsoft.com/office/drawing/2014/main" id="{23518F4A-9739-6246-F6FA-5B8050F10A97}"/>
              </a:ext>
            </a:extLst>
          </p:cNvPr>
          <p:cNvGrpSpPr/>
          <p:nvPr/>
        </p:nvGrpSpPr>
        <p:grpSpPr>
          <a:xfrm>
            <a:off x="8556212" y="1087995"/>
            <a:ext cx="2744349" cy="3347158"/>
            <a:chOff x="4270846" y="4267390"/>
            <a:chExt cx="2616835" cy="3134360"/>
          </a:xfrm>
        </p:grpSpPr>
        <p:pic>
          <p:nvPicPr>
            <p:cNvPr id="6" name="object 4">
              <a:extLst>
                <a:ext uri="{FF2B5EF4-FFF2-40B4-BE49-F238E27FC236}">
                  <a16:creationId xmlns:a16="http://schemas.microsoft.com/office/drawing/2014/main" id="{0D9A0EA1-6A1D-A924-98CC-1F47ED2C1D5F}"/>
                </a:ext>
              </a:extLst>
            </p:cNvPr>
            <p:cNvPicPr/>
            <p:nvPr/>
          </p:nvPicPr>
          <p:blipFill>
            <a:blip r:embed="rId3" cstate="print"/>
            <a:stretch>
              <a:fillRect/>
            </a:stretch>
          </p:blipFill>
          <p:spPr>
            <a:xfrm>
              <a:off x="4270846" y="4267390"/>
              <a:ext cx="2616466" cy="3133775"/>
            </a:xfrm>
            <a:prstGeom prst="rect">
              <a:avLst/>
            </a:prstGeom>
          </p:spPr>
        </p:pic>
        <p:pic>
          <p:nvPicPr>
            <p:cNvPr id="7" name="object 5">
              <a:extLst>
                <a:ext uri="{FF2B5EF4-FFF2-40B4-BE49-F238E27FC236}">
                  <a16:creationId xmlns:a16="http://schemas.microsoft.com/office/drawing/2014/main" id="{C357FF49-4BA1-36BA-7834-C7E4826BE19B}"/>
                </a:ext>
              </a:extLst>
            </p:cNvPr>
            <p:cNvPicPr/>
            <p:nvPr/>
          </p:nvPicPr>
          <p:blipFill>
            <a:blip r:embed="rId4" cstate="print"/>
            <a:stretch>
              <a:fillRect/>
            </a:stretch>
          </p:blipFill>
          <p:spPr>
            <a:xfrm>
              <a:off x="4856467" y="4322483"/>
              <a:ext cx="1445221" cy="3007728"/>
            </a:xfrm>
            <a:prstGeom prst="rect">
              <a:avLst/>
            </a:prstGeom>
          </p:spPr>
        </p:pic>
      </p:grpSp>
      <p:pic>
        <p:nvPicPr>
          <p:cNvPr id="9" name="Picture 8">
            <a:extLst>
              <a:ext uri="{FF2B5EF4-FFF2-40B4-BE49-F238E27FC236}">
                <a16:creationId xmlns:a16="http://schemas.microsoft.com/office/drawing/2014/main" id="{DA40612B-52EC-2909-3681-EDBE2D9F8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79" y="5241450"/>
            <a:ext cx="778625" cy="717395"/>
          </a:xfrm>
          <a:prstGeom prst="rect">
            <a:avLst/>
          </a:prstGeom>
        </p:spPr>
      </p:pic>
      <p:pic>
        <p:nvPicPr>
          <p:cNvPr id="10" name="Picture 4" descr="Bigbasket faces potential data breach; details of 2 crore users put on sale  on dark web | Business News,The Indian Express">
            <a:extLst>
              <a:ext uri="{FF2B5EF4-FFF2-40B4-BE49-F238E27FC236}">
                <a16:creationId xmlns:a16="http://schemas.microsoft.com/office/drawing/2014/main" id="{B6C4E9CB-C816-B395-2568-EFC11824DDF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864" r="27135" b="25269"/>
          <a:stretch/>
        </p:blipFill>
        <p:spPr bwMode="auto">
          <a:xfrm>
            <a:off x="1595483" y="5231742"/>
            <a:ext cx="778625" cy="717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69E0CA1-54E7-97A9-7E50-ED54D7E9FA4E}"/>
              </a:ext>
            </a:extLst>
          </p:cNvPr>
          <p:cNvPicPr>
            <a:picLocks noChangeAspect="1"/>
          </p:cNvPicPr>
          <p:nvPr/>
        </p:nvPicPr>
        <p:blipFill rotWithShape="1">
          <a:blip r:embed="rId7">
            <a:extLst>
              <a:ext uri="{28A0092B-C50C-407E-A947-70E740481C1C}">
                <a14:useLocalDpi xmlns:a14="http://schemas.microsoft.com/office/drawing/2010/main" val="0"/>
              </a:ext>
            </a:extLst>
          </a:blip>
          <a:srcRect l="2934" t="37615" b="38124"/>
          <a:stretch/>
        </p:blipFill>
        <p:spPr>
          <a:xfrm>
            <a:off x="4288282" y="5303758"/>
            <a:ext cx="1945180" cy="519953"/>
          </a:xfrm>
          <a:prstGeom prst="rect">
            <a:avLst/>
          </a:prstGeom>
        </p:spPr>
      </p:pic>
      <p:pic>
        <p:nvPicPr>
          <p:cNvPr id="20" name="Picture 19">
            <a:extLst>
              <a:ext uri="{FF2B5EF4-FFF2-40B4-BE49-F238E27FC236}">
                <a16:creationId xmlns:a16="http://schemas.microsoft.com/office/drawing/2014/main" id="{094C1C54-DF6E-5B55-1F97-819381FB4C58}"/>
              </a:ext>
            </a:extLst>
          </p:cNvPr>
          <p:cNvPicPr>
            <a:picLocks noChangeAspect="1"/>
          </p:cNvPicPr>
          <p:nvPr/>
        </p:nvPicPr>
        <p:blipFill rotWithShape="1">
          <a:blip r:embed="rId8">
            <a:extLst>
              <a:ext uri="{28A0092B-C50C-407E-A947-70E740481C1C}">
                <a14:useLocalDpi xmlns:a14="http://schemas.microsoft.com/office/drawing/2010/main" val="0"/>
              </a:ext>
            </a:extLst>
          </a:blip>
          <a:srcRect l="22727" t="10230" r="19711" b="14854"/>
          <a:stretch/>
        </p:blipFill>
        <p:spPr>
          <a:xfrm>
            <a:off x="2544331" y="5232663"/>
            <a:ext cx="652633" cy="662144"/>
          </a:xfrm>
          <a:prstGeom prst="rect">
            <a:avLst/>
          </a:prstGeom>
        </p:spPr>
      </p:pic>
      <p:pic>
        <p:nvPicPr>
          <p:cNvPr id="21" name="Picture 20">
            <a:extLst>
              <a:ext uri="{FF2B5EF4-FFF2-40B4-BE49-F238E27FC236}">
                <a16:creationId xmlns:a16="http://schemas.microsoft.com/office/drawing/2014/main" id="{3D077195-9E86-F714-35EA-ED812E001ED1}"/>
              </a:ext>
            </a:extLst>
          </p:cNvPr>
          <p:cNvPicPr>
            <a:picLocks noChangeAspect="1"/>
          </p:cNvPicPr>
          <p:nvPr/>
        </p:nvPicPr>
        <p:blipFill rotWithShape="1">
          <a:blip r:embed="rId9">
            <a:extLst>
              <a:ext uri="{28A0092B-C50C-407E-A947-70E740481C1C}">
                <a14:useLocalDpi xmlns:a14="http://schemas.microsoft.com/office/drawing/2010/main" val="0"/>
              </a:ext>
            </a:extLst>
          </a:blip>
          <a:srcRect l="24392" t="24626" r="22902" b="24760"/>
          <a:stretch/>
        </p:blipFill>
        <p:spPr>
          <a:xfrm>
            <a:off x="3345043" y="5241451"/>
            <a:ext cx="778625" cy="717394"/>
          </a:xfrm>
          <a:prstGeom prst="rect">
            <a:avLst/>
          </a:prstGeom>
        </p:spPr>
      </p:pic>
      <p:pic>
        <p:nvPicPr>
          <p:cNvPr id="22" name="Picture 21">
            <a:extLst>
              <a:ext uri="{FF2B5EF4-FFF2-40B4-BE49-F238E27FC236}">
                <a16:creationId xmlns:a16="http://schemas.microsoft.com/office/drawing/2014/main" id="{2418DB40-3268-489F-DA06-F84AE20F88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7000" y="5280525"/>
            <a:ext cx="1133475" cy="522201"/>
          </a:xfrm>
          <a:prstGeom prst="rect">
            <a:avLst/>
          </a:prstGeom>
        </p:spPr>
      </p:pic>
      <p:pic>
        <p:nvPicPr>
          <p:cNvPr id="26" name="object 17">
            <a:extLst>
              <a:ext uri="{FF2B5EF4-FFF2-40B4-BE49-F238E27FC236}">
                <a16:creationId xmlns:a16="http://schemas.microsoft.com/office/drawing/2014/main" id="{3BC426B7-71FB-2E39-5F26-D5E6C63001A8}"/>
              </a:ext>
            </a:extLst>
          </p:cNvPr>
          <p:cNvPicPr/>
          <p:nvPr/>
        </p:nvPicPr>
        <p:blipFill>
          <a:blip r:embed="rId11" cstate="print"/>
          <a:stretch>
            <a:fillRect/>
          </a:stretch>
        </p:blipFill>
        <p:spPr>
          <a:xfrm>
            <a:off x="10713848" y="5978099"/>
            <a:ext cx="1477237" cy="879901"/>
          </a:xfrm>
          <a:prstGeom prst="rect">
            <a:avLst/>
          </a:prstGeom>
        </p:spPr>
      </p:pic>
      <p:sp>
        <p:nvSpPr>
          <p:cNvPr id="28" name="object 3">
            <a:extLst>
              <a:ext uri="{FF2B5EF4-FFF2-40B4-BE49-F238E27FC236}">
                <a16:creationId xmlns:a16="http://schemas.microsoft.com/office/drawing/2014/main" id="{0335617F-6686-971C-D334-D6BA60298A30}"/>
              </a:ext>
            </a:extLst>
          </p:cNvPr>
          <p:cNvSpPr/>
          <p:nvPr/>
        </p:nvSpPr>
        <p:spPr>
          <a:xfrm>
            <a:off x="9170369" y="4931616"/>
            <a:ext cx="3020716" cy="1922227"/>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Tree>
    <p:extLst>
      <p:ext uri="{BB962C8B-B14F-4D97-AF65-F5344CB8AC3E}">
        <p14:creationId xmlns:p14="http://schemas.microsoft.com/office/powerpoint/2010/main" val="278022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2" name="Freeform: Shape 1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2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8" name="Freeform: Shape 2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object 17">
            <a:extLst>
              <a:ext uri="{FF2B5EF4-FFF2-40B4-BE49-F238E27FC236}">
                <a16:creationId xmlns:a16="http://schemas.microsoft.com/office/drawing/2014/main" id="{962E0773-ACB8-BBFA-61D4-2D66EB9B4ED3}"/>
              </a:ext>
            </a:extLst>
          </p:cNvPr>
          <p:cNvPicPr/>
          <p:nvPr/>
        </p:nvPicPr>
        <p:blipFill>
          <a:blip r:embed="rId2" cstate="print"/>
          <a:stretch>
            <a:fillRect/>
          </a:stretch>
        </p:blipFill>
        <p:spPr>
          <a:xfrm>
            <a:off x="10713848" y="5973943"/>
            <a:ext cx="1477237" cy="879901"/>
          </a:xfrm>
          <a:prstGeom prst="rect">
            <a:avLst/>
          </a:prstGeom>
        </p:spPr>
      </p:pic>
      <p:sp>
        <p:nvSpPr>
          <p:cNvPr id="23" name="Title 1">
            <a:extLst>
              <a:ext uri="{FF2B5EF4-FFF2-40B4-BE49-F238E27FC236}">
                <a16:creationId xmlns:a16="http://schemas.microsoft.com/office/drawing/2014/main" id="{3BF2316C-7B3F-E82B-84F5-BF806409DC82}"/>
              </a:ext>
            </a:extLst>
          </p:cNvPr>
          <p:cNvSpPr txBox="1">
            <a:spLocks/>
          </p:cNvSpPr>
          <p:nvPr/>
        </p:nvSpPr>
        <p:spPr>
          <a:xfrm>
            <a:off x="315115" y="140103"/>
            <a:ext cx="5547404" cy="664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2"/>
                </a:solidFill>
              </a:rPr>
              <a:t>Marketing Mix for Rapido</a:t>
            </a:r>
          </a:p>
        </p:txBody>
      </p:sp>
      <p:pic>
        <p:nvPicPr>
          <p:cNvPr id="36" name="Picture 35">
            <a:extLst>
              <a:ext uri="{FF2B5EF4-FFF2-40B4-BE49-F238E27FC236}">
                <a16:creationId xmlns:a16="http://schemas.microsoft.com/office/drawing/2014/main" id="{0C91639B-8181-B5C7-8749-B378BE9739F0}"/>
              </a:ext>
            </a:extLst>
          </p:cNvPr>
          <p:cNvPicPr>
            <a:picLocks noChangeAspect="1"/>
          </p:cNvPicPr>
          <p:nvPr/>
        </p:nvPicPr>
        <p:blipFill rotWithShape="1">
          <a:blip r:embed="rId3">
            <a:extLst>
              <a:ext uri="{28A0092B-C50C-407E-A947-70E740481C1C}">
                <a14:useLocalDpi xmlns:a14="http://schemas.microsoft.com/office/drawing/2010/main" val="0"/>
              </a:ext>
            </a:extLst>
          </a:blip>
          <a:srcRect l="84652" t="47278" r="3708" b="37233"/>
          <a:stretch/>
        </p:blipFill>
        <p:spPr>
          <a:xfrm>
            <a:off x="5150265" y="3786690"/>
            <a:ext cx="945735" cy="847135"/>
          </a:xfrm>
          <a:prstGeom prst="rect">
            <a:avLst/>
          </a:prstGeom>
        </p:spPr>
      </p:pic>
      <p:pic>
        <p:nvPicPr>
          <p:cNvPr id="37" name="Picture 36">
            <a:extLst>
              <a:ext uri="{FF2B5EF4-FFF2-40B4-BE49-F238E27FC236}">
                <a16:creationId xmlns:a16="http://schemas.microsoft.com/office/drawing/2014/main" id="{46CD69B6-3615-9D80-F45C-6F673DAD54DF}"/>
              </a:ext>
            </a:extLst>
          </p:cNvPr>
          <p:cNvPicPr>
            <a:picLocks noChangeAspect="1"/>
          </p:cNvPicPr>
          <p:nvPr/>
        </p:nvPicPr>
        <p:blipFill rotWithShape="1">
          <a:blip r:embed="rId3">
            <a:extLst>
              <a:ext uri="{28A0092B-C50C-407E-A947-70E740481C1C}">
                <a14:useLocalDpi xmlns:a14="http://schemas.microsoft.com/office/drawing/2010/main" val="0"/>
              </a:ext>
            </a:extLst>
          </a:blip>
          <a:srcRect l="70992" t="45702" r="15745" b="36641"/>
          <a:stretch/>
        </p:blipFill>
        <p:spPr>
          <a:xfrm>
            <a:off x="4412389" y="5528964"/>
            <a:ext cx="987513" cy="1025523"/>
          </a:xfrm>
          <a:prstGeom prst="rect">
            <a:avLst/>
          </a:prstGeom>
        </p:spPr>
      </p:pic>
      <p:pic>
        <p:nvPicPr>
          <p:cNvPr id="38" name="Picture 37">
            <a:extLst>
              <a:ext uri="{FF2B5EF4-FFF2-40B4-BE49-F238E27FC236}">
                <a16:creationId xmlns:a16="http://schemas.microsoft.com/office/drawing/2014/main" id="{88C2D7C5-4BA5-4F0E-6A38-797D515346F7}"/>
              </a:ext>
            </a:extLst>
          </p:cNvPr>
          <p:cNvPicPr>
            <a:picLocks noChangeAspect="1"/>
          </p:cNvPicPr>
          <p:nvPr/>
        </p:nvPicPr>
        <p:blipFill rotWithShape="1">
          <a:blip r:embed="rId3">
            <a:extLst>
              <a:ext uri="{28A0092B-C50C-407E-A947-70E740481C1C}">
                <a14:useLocalDpi xmlns:a14="http://schemas.microsoft.com/office/drawing/2010/main" val="0"/>
              </a:ext>
            </a:extLst>
          </a:blip>
          <a:srcRect l="59526" t="45774" r="30837" b="36641"/>
          <a:stretch/>
        </p:blipFill>
        <p:spPr>
          <a:xfrm>
            <a:off x="11035553" y="4438939"/>
            <a:ext cx="847288" cy="1206044"/>
          </a:xfrm>
          <a:prstGeom prst="rect">
            <a:avLst/>
          </a:prstGeom>
        </p:spPr>
      </p:pic>
      <p:pic>
        <p:nvPicPr>
          <p:cNvPr id="39" name="Picture 38">
            <a:extLst>
              <a:ext uri="{FF2B5EF4-FFF2-40B4-BE49-F238E27FC236}">
                <a16:creationId xmlns:a16="http://schemas.microsoft.com/office/drawing/2014/main" id="{AC07553E-352B-F650-EE3C-51567092A6C1}"/>
              </a:ext>
            </a:extLst>
          </p:cNvPr>
          <p:cNvPicPr>
            <a:picLocks noChangeAspect="1"/>
          </p:cNvPicPr>
          <p:nvPr/>
        </p:nvPicPr>
        <p:blipFill rotWithShape="1">
          <a:blip r:embed="rId3">
            <a:extLst>
              <a:ext uri="{28A0092B-C50C-407E-A947-70E740481C1C}">
                <a14:useLocalDpi xmlns:a14="http://schemas.microsoft.com/office/drawing/2010/main" val="0"/>
              </a:ext>
            </a:extLst>
          </a:blip>
          <a:srcRect l="43767" t="47315" r="44879" b="36641"/>
          <a:stretch/>
        </p:blipFill>
        <p:spPr>
          <a:xfrm>
            <a:off x="11123959" y="2946364"/>
            <a:ext cx="839640" cy="925497"/>
          </a:xfrm>
          <a:prstGeom prst="rect">
            <a:avLst/>
          </a:prstGeom>
        </p:spPr>
      </p:pic>
      <p:pic>
        <p:nvPicPr>
          <p:cNvPr id="40" name="Picture 39">
            <a:extLst>
              <a:ext uri="{FF2B5EF4-FFF2-40B4-BE49-F238E27FC236}">
                <a16:creationId xmlns:a16="http://schemas.microsoft.com/office/drawing/2014/main" id="{21E5813E-C1DC-780F-D829-094ABDCB1BE6}"/>
              </a:ext>
            </a:extLst>
          </p:cNvPr>
          <p:cNvPicPr>
            <a:picLocks noChangeAspect="1"/>
          </p:cNvPicPr>
          <p:nvPr/>
        </p:nvPicPr>
        <p:blipFill rotWithShape="1">
          <a:blip r:embed="rId3">
            <a:extLst>
              <a:ext uri="{28A0092B-C50C-407E-A947-70E740481C1C}">
                <a14:useLocalDpi xmlns:a14="http://schemas.microsoft.com/office/drawing/2010/main" val="0"/>
              </a:ext>
            </a:extLst>
          </a:blip>
          <a:srcRect l="29916" t="47472" r="58666" b="36641"/>
          <a:stretch/>
        </p:blipFill>
        <p:spPr>
          <a:xfrm>
            <a:off x="9519985" y="1175497"/>
            <a:ext cx="845805" cy="918014"/>
          </a:xfrm>
          <a:prstGeom prst="rect">
            <a:avLst/>
          </a:prstGeom>
        </p:spPr>
      </p:pic>
      <p:pic>
        <p:nvPicPr>
          <p:cNvPr id="41" name="Picture 40">
            <a:extLst>
              <a:ext uri="{FF2B5EF4-FFF2-40B4-BE49-F238E27FC236}">
                <a16:creationId xmlns:a16="http://schemas.microsoft.com/office/drawing/2014/main" id="{284D62FA-6E02-C63E-F2B0-95EC93EF9184}"/>
              </a:ext>
            </a:extLst>
          </p:cNvPr>
          <p:cNvPicPr>
            <a:picLocks noChangeAspect="1"/>
          </p:cNvPicPr>
          <p:nvPr/>
        </p:nvPicPr>
        <p:blipFill rotWithShape="1">
          <a:blip r:embed="rId3">
            <a:extLst>
              <a:ext uri="{28A0092B-C50C-407E-A947-70E740481C1C}">
                <a14:useLocalDpi xmlns:a14="http://schemas.microsoft.com/office/drawing/2010/main" val="0"/>
              </a:ext>
            </a:extLst>
          </a:blip>
          <a:srcRect l="17628" t="45505" r="72962" b="36910"/>
          <a:stretch/>
        </p:blipFill>
        <p:spPr>
          <a:xfrm>
            <a:off x="4489681" y="1889266"/>
            <a:ext cx="738929" cy="1077165"/>
          </a:xfrm>
          <a:prstGeom prst="rect">
            <a:avLst/>
          </a:prstGeom>
        </p:spPr>
      </p:pic>
      <p:pic>
        <p:nvPicPr>
          <p:cNvPr id="42" name="Picture 41">
            <a:extLst>
              <a:ext uri="{FF2B5EF4-FFF2-40B4-BE49-F238E27FC236}">
                <a16:creationId xmlns:a16="http://schemas.microsoft.com/office/drawing/2014/main" id="{4B2DB94B-8392-FA04-63EB-E2176683C9AF}"/>
              </a:ext>
            </a:extLst>
          </p:cNvPr>
          <p:cNvPicPr>
            <a:picLocks noChangeAspect="1"/>
          </p:cNvPicPr>
          <p:nvPr/>
        </p:nvPicPr>
        <p:blipFill rotWithShape="1">
          <a:blip r:embed="rId3">
            <a:extLst>
              <a:ext uri="{28A0092B-C50C-407E-A947-70E740481C1C}">
                <a14:useLocalDpi xmlns:a14="http://schemas.microsoft.com/office/drawing/2010/main" val="0"/>
              </a:ext>
            </a:extLst>
          </a:blip>
          <a:srcRect l="4409" t="46331" r="85859" b="36641"/>
          <a:stretch/>
        </p:blipFill>
        <p:spPr>
          <a:xfrm>
            <a:off x="2750010" y="739098"/>
            <a:ext cx="845805" cy="1154359"/>
          </a:xfrm>
          <a:prstGeom prst="rect">
            <a:avLst/>
          </a:prstGeom>
        </p:spPr>
      </p:pic>
      <p:sp>
        <p:nvSpPr>
          <p:cNvPr id="44" name="TextBox 43">
            <a:extLst>
              <a:ext uri="{FF2B5EF4-FFF2-40B4-BE49-F238E27FC236}">
                <a16:creationId xmlns:a16="http://schemas.microsoft.com/office/drawing/2014/main" id="{0A42E09E-D454-5272-F661-BFE684E44192}"/>
              </a:ext>
            </a:extLst>
          </p:cNvPr>
          <p:cNvSpPr txBox="1"/>
          <p:nvPr/>
        </p:nvSpPr>
        <p:spPr>
          <a:xfrm>
            <a:off x="168010" y="1016837"/>
            <a:ext cx="2514948" cy="369332"/>
          </a:xfrm>
          <a:prstGeom prst="rect">
            <a:avLst/>
          </a:prstGeom>
          <a:noFill/>
        </p:spPr>
        <p:txBody>
          <a:bodyPr wrap="square">
            <a:spAutoFit/>
          </a:bodyPr>
          <a:lstStyle/>
          <a:p>
            <a:r>
              <a:rPr lang="en-US" sz="1800" dirty="0">
                <a:solidFill>
                  <a:schemeClr val="tx2"/>
                </a:solidFill>
              </a:rPr>
              <a:t>Affordable bike-taxi rides</a:t>
            </a:r>
            <a:endParaRPr lang="en-IN" dirty="0"/>
          </a:p>
        </p:txBody>
      </p:sp>
      <p:sp>
        <p:nvSpPr>
          <p:cNvPr id="46" name="TextBox 45">
            <a:extLst>
              <a:ext uri="{FF2B5EF4-FFF2-40B4-BE49-F238E27FC236}">
                <a16:creationId xmlns:a16="http://schemas.microsoft.com/office/drawing/2014/main" id="{DBE5BBE7-1D01-14AA-4C63-1AFFC9C2269C}"/>
              </a:ext>
            </a:extLst>
          </p:cNvPr>
          <p:cNvSpPr txBox="1"/>
          <p:nvPr/>
        </p:nvSpPr>
        <p:spPr>
          <a:xfrm>
            <a:off x="4106532" y="1396449"/>
            <a:ext cx="5402510" cy="369332"/>
          </a:xfrm>
          <a:prstGeom prst="rect">
            <a:avLst/>
          </a:prstGeom>
          <a:noFill/>
        </p:spPr>
        <p:txBody>
          <a:bodyPr wrap="square">
            <a:spAutoFit/>
          </a:bodyPr>
          <a:lstStyle/>
          <a:p>
            <a:r>
              <a:rPr lang="en-US" sz="1800" dirty="0">
                <a:solidFill>
                  <a:schemeClr val="tx2"/>
                </a:solidFill>
              </a:rPr>
              <a:t>Mobile app in various languages, operates in 100+ cities</a:t>
            </a:r>
            <a:endParaRPr lang="en-IN" dirty="0"/>
          </a:p>
        </p:txBody>
      </p:sp>
      <p:sp>
        <p:nvSpPr>
          <p:cNvPr id="48" name="TextBox 47">
            <a:extLst>
              <a:ext uri="{FF2B5EF4-FFF2-40B4-BE49-F238E27FC236}">
                <a16:creationId xmlns:a16="http://schemas.microsoft.com/office/drawing/2014/main" id="{1F253C0E-273C-76EF-9D97-DD16DEF3B622}"/>
              </a:ext>
            </a:extLst>
          </p:cNvPr>
          <p:cNvSpPr txBox="1"/>
          <p:nvPr/>
        </p:nvSpPr>
        <p:spPr>
          <a:xfrm>
            <a:off x="172633" y="2243818"/>
            <a:ext cx="4574968" cy="369332"/>
          </a:xfrm>
          <a:prstGeom prst="rect">
            <a:avLst/>
          </a:prstGeom>
          <a:noFill/>
        </p:spPr>
        <p:txBody>
          <a:bodyPr wrap="square">
            <a:spAutoFit/>
          </a:bodyPr>
          <a:lstStyle/>
          <a:p>
            <a:r>
              <a:rPr lang="en-US" sz="1800" dirty="0">
                <a:solidFill>
                  <a:schemeClr val="tx2"/>
                </a:solidFill>
              </a:rPr>
              <a:t>Less expensive than cab rides and share taxis</a:t>
            </a:r>
            <a:endParaRPr lang="en-IN" dirty="0"/>
          </a:p>
        </p:txBody>
      </p:sp>
      <p:sp>
        <p:nvSpPr>
          <p:cNvPr id="50" name="TextBox 49">
            <a:extLst>
              <a:ext uri="{FF2B5EF4-FFF2-40B4-BE49-F238E27FC236}">
                <a16:creationId xmlns:a16="http://schemas.microsoft.com/office/drawing/2014/main" id="{61D68746-A0CF-7E6D-05B3-5F68D169E939}"/>
              </a:ext>
            </a:extLst>
          </p:cNvPr>
          <p:cNvSpPr txBox="1"/>
          <p:nvPr/>
        </p:nvSpPr>
        <p:spPr>
          <a:xfrm>
            <a:off x="4553492" y="3009174"/>
            <a:ext cx="6899944" cy="646331"/>
          </a:xfrm>
          <a:prstGeom prst="rect">
            <a:avLst/>
          </a:prstGeom>
          <a:noFill/>
        </p:spPr>
        <p:txBody>
          <a:bodyPr wrap="square">
            <a:spAutoFit/>
          </a:bodyPr>
          <a:lstStyle/>
          <a:p>
            <a:r>
              <a:rPr lang="en-US" sz="1800" dirty="0">
                <a:solidFill>
                  <a:schemeClr val="tx2"/>
                </a:solidFill>
              </a:rPr>
              <a:t>Ranveer Singh, Allu Arjun, Rajkumar Rao, </a:t>
            </a:r>
            <a:r>
              <a:rPr lang="en-US" sz="1800" dirty="0" err="1">
                <a:solidFill>
                  <a:schemeClr val="tx2"/>
                </a:solidFill>
              </a:rPr>
              <a:t>Jiiva</a:t>
            </a:r>
            <a:r>
              <a:rPr lang="en-US" sz="1800" dirty="0">
                <a:solidFill>
                  <a:schemeClr val="tx2"/>
                </a:solidFill>
              </a:rPr>
              <a:t> as brand ambassadors  Cashback on wallet payment, Online and offline marketing campaign</a:t>
            </a:r>
            <a:endParaRPr lang="en-IN" dirty="0"/>
          </a:p>
        </p:txBody>
      </p:sp>
      <p:sp>
        <p:nvSpPr>
          <p:cNvPr id="52" name="TextBox 51">
            <a:extLst>
              <a:ext uri="{FF2B5EF4-FFF2-40B4-BE49-F238E27FC236}">
                <a16:creationId xmlns:a16="http://schemas.microsoft.com/office/drawing/2014/main" id="{8364E989-91CC-C48F-DB2B-1A3B04790D86}"/>
              </a:ext>
            </a:extLst>
          </p:cNvPr>
          <p:cNvSpPr txBox="1"/>
          <p:nvPr/>
        </p:nvSpPr>
        <p:spPr>
          <a:xfrm>
            <a:off x="168010" y="3951871"/>
            <a:ext cx="4982409" cy="369332"/>
          </a:xfrm>
          <a:prstGeom prst="rect">
            <a:avLst/>
          </a:prstGeom>
          <a:noFill/>
        </p:spPr>
        <p:txBody>
          <a:bodyPr wrap="square">
            <a:spAutoFit/>
          </a:bodyPr>
          <a:lstStyle/>
          <a:p>
            <a:r>
              <a:rPr lang="en-US" sz="1800" dirty="0">
                <a:solidFill>
                  <a:schemeClr val="tx2"/>
                </a:solidFill>
              </a:rPr>
              <a:t>Daily &amp; middle-class commuters, students, travelers</a:t>
            </a:r>
            <a:endParaRPr lang="en-IN" dirty="0"/>
          </a:p>
        </p:txBody>
      </p:sp>
      <p:sp>
        <p:nvSpPr>
          <p:cNvPr id="54" name="TextBox 53">
            <a:extLst>
              <a:ext uri="{FF2B5EF4-FFF2-40B4-BE49-F238E27FC236}">
                <a16:creationId xmlns:a16="http://schemas.microsoft.com/office/drawing/2014/main" id="{8463C368-A5B4-C790-4733-A1068C5D9336}"/>
              </a:ext>
            </a:extLst>
          </p:cNvPr>
          <p:cNvSpPr txBox="1"/>
          <p:nvPr/>
        </p:nvSpPr>
        <p:spPr>
          <a:xfrm>
            <a:off x="4747601" y="4633825"/>
            <a:ext cx="6555747" cy="646331"/>
          </a:xfrm>
          <a:prstGeom prst="rect">
            <a:avLst/>
          </a:prstGeom>
          <a:noFill/>
        </p:spPr>
        <p:txBody>
          <a:bodyPr wrap="square">
            <a:spAutoFit/>
          </a:bodyPr>
          <a:lstStyle/>
          <a:p>
            <a:r>
              <a:rPr lang="en-US" sz="1800" dirty="0">
                <a:solidFill>
                  <a:schemeClr val="tx2"/>
                </a:solidFill>
              </a:rPr>
              <a:t>Taps the already present 2-wheeler vehicles as captains, connects them with customers</a:t>
            </a:r>
            <a:endParaRPr lang="en-IN" dirty="0"/>
          </a:p>
        </p:txBody>
      </p:sp>
      <p:sp>
        <p:nvSpPr>
          <p:cNvPr id="56" name="TextBox 55">
            <a:extLst>
              <a:ext uri="{FF2B5EF4-FFF2-40B4-BE49-F238E27FC236}">
                <a16:creationId xmlns:a16="http://schemas.microsoft.com/office/drawing/2014/main" id="{ED483535-AE0C-197A-793B-1E367941AE9F}"/>
              </a:ext>
            </a:extLst>
          </p:cNvPr>
          <p:cNvSpPr txBox="1"/>
          <p:nvPr/>
        </p:nvSpPr>
        <p:spPr>
          <a:xfrm>
            <a:off x="168010" y="5661600"/>
            <a:ext cx="4244380" cy="646331"/>
          </a:xfrm>
          <a:prstGeom prst="rect">
            <a:avLst/>
          </a:prstGeom>
          <a:noFill/>
        </p:spPr>
        <p:txBody>
          <a:bodyPr wrap="square">
            <a:spAutoFit/>
          </a:bodyPr>
          <a:lstStyle/>
          <a:p>
            <a:r>
              <a:rPr lang="en-US" sz="1800" dirty="0">
                <a:solidFill>
                  <a:schemeClr val="tx2"/>
                </a:solidFill>
              </a:rPr>
              <a:t>Customer care service, </a:t>
            </a:r>
            <a:r>
              <a:rPr lang="en-US" dirty="0">
                <a:solidFill>
                  <a:schemeClr val="tx2"/>
                </a:solidFill>
              </a:rPr>
              <a:t>In-app issue tickets</a:t>
            </a:r>
            <a:r>
              <a:rPr lang="en-US" sz="1800" dirty="0">
                <a:solidFill>
                  <a:schemeClr val="tx2"/>
                </a:solidFill>
              </a:rPr>
              <a:t>, affordability</a:t>
            </a:r>
            <a:endParaRPr lang="en-IN" dirty="0"/>
          </a:p>
        </p:txBody>
      </p:sp>
      <p:sp>
        <p:nvSpPr>
          <p:cNvPr id="92" name="object 3">
            <a:extLst>
              <a:ext uri="{FF2B5EF4-FFF2-40B4-BE49-F238E27FC236}">
                <a16:creationId xmlns:a16="http://schemas.microsoft.com/office/drawing/2014/main" id="{9CC65993-AB93-3B66-6B45-2298EB8B8C8F}"/>
              </a:ext>
            </a:extLst>
          </p:cNvPr>
          <p:cNvSpPr/>
          <p:nvPr/>
        </p:nvSpPr>
        <p:spPr>
          <a:xfrm>
            <a:off x="9706057" y="5682503"/>
            <a:ext cx="2493062" cy="1171341"/>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Tree>
    <p:extLst>
      <p:ext uri="{BB962C8B-B14F-4D97-AF65-F5344CB8AC3E}">
        <p14:creationId xmlns:p14="http://schemas.microsoft.com/office/powerpoint/2010/main" val="423175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2" name="Freeform: Shape 1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2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8" name="Freeform: Shape 2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2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Content Placeholder 5">
            <a:extLst>
              <a:ext uri="{FF2B5EF4-FFF2-40B4-BE49-F238E27FC236}">
                <a16:creationId xmlns:a16="http://schemas.microsoft.com/office/drawing/2014/main" id="{F54D4DB9-CA3F-2686-EC98-F24923046481}"/>
              </a:ext>
            </a:extLst>
          </p:cNvPr>
          <p:cNvGraphicFramePr>
            <a:graphicFrameLocks/>
          </p:cNvGraphicFramePr>
          <p:nvPr>
            <p:extLst>
              <p:ext uri="{D42A27DB-BD31-4B8C-83A1-F6EECF244321}">
                <p14:modId xmlns:p14="http://schemas.microsoft.com/office/powerpoint/2010/main" val="694083644"/>
              </p:ext>
            </p:extLst>
          </p:nvPr>
        </p:nvGraphicFramePr>
        <p:xfrm>
          <a:off x="688946" y="1150409"/>
          <a:ext cx="10814108" cy="5219669"/>
        </p:xfrm>
        <a:graphic>
          <a:graphicData uri="http://schemas.openxmlformats.org/drawingml/2006/table">
            <a:tbl>
              <a:tblPr firstRow="1" bandRow="1">
                <a:tableStyleId>{5C22544A-7EE6-4342-B048-85BDC9FD1C3A}</a:tableStyleId>
              </a:tblPr>
              <a:tblGrid>
                <a:gridCol w="1639262">
                  <a:extLst>
                    <a:ext uri="{9D8B030D-6E8A-4147-A177-3AD203B41FA5}">
                      <a16:colId xmlns:a16="http://schemas.microsoft.com/office/drawing/2014/main" val="20000"/>
                    </a:ext>
                  </a:extLst>
                </a:gridCol>
                <a:gridCol w="2027803">
                  <a:extLst>
                    <a:ext uri="{9D8B030D-6E8A-4147-A177-3AD203B41FA5}">
                      <a16:colId xmlns:a16="http://schemas.microsoft.com/office/drawing/2014/main" val="20001"/>
                    </a:ext>
                  </a:extLst>
                </a:gridCol>
                <a:gridCol w="1688818">
                  <a:extLst>
                    <a:ext uri="{9D8B030D-6E8A-4147-A177-3AD203B41FA5}">
                      <a16:colId xmlns:a16="http://schemas.microsoft.com/office/drawing/2014/main" val="20002"/>
                    </a:ext>
                  </a:extLst>
                </a:gridCol>
                <a:gridCol w="2165335">
                  <a:extLst>
                    <a:ext uri="{9D8B030D-6E8A-4147-A177-3AD203B41FA5}">
                      <a16:colId xmlns:a16="http://schemas.microsoft.com/office/drawing/2014/main" val="20003"/>
                    </a:ext>
                  </a:extLst>
                </a:gridCol>
                <a:gridCol w="1646445">
                  <a:extLst>
                    <a:ext uri="{9D8B030D-6E8A-4147-A177-3AD203B41FA5}">
                      <a16:colId xmlns:a16="http://schemas.microsoft.com/office/drawing/2014/main" val="20004"/>
                    </a:ext>
                  </a:extLst>
                </a:gridCol>
                <a:gridCol w="1646445">
                  <a:extLst>
                    <a:ext uri="{9D8B030D-6E8A-4147-A177-3AD203B41FA5}">
                      <a16:colId xmlns:a16="http://schemas.microsoft.com/office/drawing/2014/main" val="4225397617"/>
                    </a:ext>
                  </a:extLst>
                </a:gridCol>
              </a:tblGrid>
              <a:tr h="374097">
                <a:tc>
                  <a:txBody>
                    <a:bodyPr/>
                    <a:lstStyle/>
                    <a:p>
                      <a:pPr algn="l"/>
                      <a:endParaRPr lang="en-US" dirty="0"/>
                    </a:p>
                  </a:txBody>
                  <a:tcPr/>
                </a:tc>
                <a:tc>
                  <a:txBody>
                    <a:bodyPr/>
                    <a:lstStyle/>
                    <a:p>
                      <a:pPr algn="ctr"/>
                      <a:r>
                        <a:rPr lang="en-US" dirty="0" err="1"/>
                        <a:t>Rapido</a:t>
                      </a:r>
                      <a:r>
                        <a:rPr lang="en-US" dirty="0"/>
                        <a:t> </a:t>
                      </a:r>
                    </a:p>
                  </a:txBody>
                  <a:tcPr/>
                </a:tc>
                <a:tc>
                  <a:txBody>
                    <a:bodyPr/>
                    <a:lstStyle/>
                    <a:p>
                      <a:pPr algn="ctr"/>
                      <a:r>
                        <a:rPr lang="en-US" dirty="0" err="1"/>
                        <a:t>Vogo</a:t>
                      </a:r>
                      <a:endParaRPr lang="en-US" dirty="0"/>
                    </a:p>
                  </a:txBody>
                  <a:tcPr/>
                </a:tc>
                <a:tc>
                  <a:txBody>
                    <a:bodyPr/>
                    <a:lstStyle/>
                    <a:p>
                      <a:pPr algn="ctr"/>
                      <a:r>
                        <a:rPr lang="en-US" dirty="0"/>
                        <a:t>Bounce</a:t>
                      </a:r>
                    </a:p>
                  </a:txBody>
                  <a:tcPr/>
                </a:tc>
                <a:tc>
                  <a:txBody>
                    <a:bodyPr/>
                    <a:lstStyle/>
                    <a:p>
                      <a:pPr algn="ctr"/>
                      <a:r>
                        <a:rPr lang="en-US" dirty="0" err="1"/>
                        <a:t>Drivezy</a:t>
                      </a:r>
                      <a:endParaRPr lang="en-US" dirty="0"/>
                    </a:p>
                  </a:txBody>
                  <a:tcPr/>
                </a:tc>
                <a:tc>
                  <a:txBody>
                    <a:bodyPr/>
                    <a:lstStyle/>
                    <a:p>
                      <a:pPr algn="ctr"/>
                      <a:r>
                        <a:rPr lang="en-US" dirty="0" err="1"/>
                        <a:t>Yulu</a:t>
                      </a:r>
                      <a:endParaRPr lang="en-US" dirty="0"/>
                    </a:p>
                  </a:txBody>
                  <a:tcPr/>
                </a:tc>
                <a:extLst>
                  <a:ext uri="{0D108BD9-81ED-4DB2-BD59-A6C34878D82A}">
                    <a16:rowId xmlns:a16="http://schemas.microsoft.com/office/drawing/2014/main" val="10000"/>
                  </a:ext>
                </a:extLst>
              </a:tr>
              <a:tr h="587014">
                <a:tc>
                  <a:txBody>
                    <a:bodyPr/>
                    <a:lstStyle/>
                    <a:p>
                      <a:pPr algn="l"/>
                      <a:r>
                        <a:rPr lang="en-US" dirty="0"/>
                        <a:t>Logo</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4097">
                <a:tc>
                  <a:txBody>
                    <a:bodyPr/>
                    <a:lstStyle/>
                    <a:p>
                      <a:pPr algn="l"/>
                      <a:r>
                        <a:rPr lang="en-US" dirty="0"/>
                        <a:t>Founding Year</a:t>
                      </a:r>
                    </a:p>
                  </a:txBody>
                  <a:tcPr/>
                </a:tc>
                <a:tc>
                  <a:txBody>
                    <a:bodyPr/>
                    <a:lstStyle/>
                    <a:p>
                      <a:r>
                        <a:rPr lang="en-US" dirty="0"/>
                        <a:t>2015</a:t>
                      </a:r>
                    </a:p>
                  </a:txBody>
                  <a:tcPr/>
                </a:tc>
                <a:tc>
                  <a:txBody>
                    <a:bodyPr/>
                    <a:lstStyle/>
                    <a:p>
                      <a:r>
                        <a:rPr lang="en-US" dirty="0"/>
                        <a:t>2016</a:t>
                      </a:r>
                    </a:p>
                  </a:txBody>
                  <a:tcPr/>
                </a:tc>
                <a:tc>
                  <a:txBody>
                    <a:bodyPr/>
                    <a:lstStyle/>
                    <a:p>
                      <a:r>
                        <a:rPr lang="en-US" dirty="0"/>
                        <a:t>2014</a:t>
                      </a:r>
                    </a:p>
                  </a:txBody>
                  <a:tcPr/>
                </a:tc>
                <a:tc>
                  <a:txBody>
                    <a:bodyPr/>
                    <a:lstStyle/>
                    <a:p>
                      <a:r>
                        <a:rPr lang="en-US" dirty="0"/>
                        <a:t>2015</a:t>
                      </a:r>
                    </a:p>
                  </a:txBody>
                  <a:tcPr/>
                </a:tc>
                <a:tc>
                  <a:txBody>
                    <a:bodyPr/>
                    <a:lstStyle/>
                    <a:p>
                      <a:r>
                        <a:rPr lang="en-US" dirty="0"/>
                        <a:t>2017</a:t>
                      </a:r>
                    </a:p>
                  </a:txBody>
                  <a:tcPr/>
                </a:tc>
                <a:extLst>
                  <a:ext uri="{0D108BD9-81ED-4DB2-BD59-A6C34878D82A}">
                    <a16:rowId xmlns:a16="http://schemas.microsoft.com/office/drawing/2014/main" val="10002"/>
                  </a:ext>
                </a:extLst>
              </a:tr>
              <a:tr h="645702">
                <a:tc>
                  <a:txBody>
                    <a:bodyPr/>
                    <a:lstStyle/>
                    <a:p>
                      <a:pPr algn="l"/>
                      <a:r>
                        <a:rPr lang="en-US" dirty="0"/>
                        <a:t>Location (cities)</a:t>
                      </a:r>
                    </a:p>
                  </a:txBody>
                  <a:tcPr/>
                </a:tc>
                <a:tc>
                  <a:txBody>
                    <a:bodyPr/>
                    <a:lstStyle/>
                    <a:p>
                      <a:r>
                        <a:rPr lang="en-US" dirty="0"/>
                        <a:t>100+</a:t>
                      </a:r>
                    </a:p>
                  </a:txBody>
                  <a:tcPr/>
                </a:tc>
                <a:tc>
                  <a:txBody>
                    <a:bodyPr/>
                    <a:lstStyle/>
                    <a:p>
                      <a:r>
                        <a:rPr lang="en-US" dirty="0"/>
                        <a:t>5</a:t>
                      </a:r>
                    </a:p>
                  </a:txBody>
                  <a:tcPr/>
                </a:tc>
                <a:tc>
                  <a:txBody>
                    <a:bodyPr/>
                    <a:lstStyle/>
                    <a:p>
                      <a:r>
                        <a:rPr lang="en-US" dirty="0"/>
                        <a:t>3</a:t>
                      </a:r>
                    </a:p>
                  </a:txBody>
                  <a:tcPr/>
                </a:tc>
                <a:tc>
                  <a:txBody>
                    <a:bodyPr/>
                    <a:lstStyle/>
                    <a:p>
                      <a:r>
                        <a:rPr lang="en-US" dirty="0"/>
                        <a:t>50</a:t>
                      </a:r>
                    </a:p>
                  </a:txBody>
                  <a:tcPr/>
                </a:tc>
                <a:tc>
                  <a:txBody>
                    <a:bodyPr/>
                    <a:lstStyle/>
                    <a:p>
                      <a:r>
                        <a:rPr lang="en-US" dirty="0"/>
                        <a:t>6</a:t>
                      </a:r>
                    </a:p>
                  </a:txBody>
                  <a:tcPr/>
                </a:tc>
                <a:extLst>
                  <a:ext uri="{0D108BD9-81ED-4DB2-BD59-A6C34878D82A}">
                    <a16:rowId xmlns:a16="http://schemas.microsoft.com/office/drawing/2014/main" val="10003"/>
                  </a:ext>
                </a:extLst>
              </a:tr>
              <a:tr h="374097">
                <a:tc>
                  <a:txBody>
                    <a:bodyPr/>
                    <a:lstStyle/>
                    <a:p>
                      <a:pPr algn="l"/>
                      <a:r>
                        <a:rPr lang="en-US" dirty="0"/>
                        <a:t>Revenue</a:t>
                      </a:r>
                    </a:p>
                  </a:txBody>
                  <a:tcPr/>
                </a:tc>
                <a:tc>
                  <a:txBody>
                    <a:bodyPr/>
                    <a:lstStyle/>
                    <a:p>
                      <a:r>
                        <a:rPr lang="en-US" dirty="0"/>
                        <a:t>$12M</a:t>
                      </a:r>
                    </a:p>
                  </a:txBody>
                  <a:tcPr/>
                </a:tc>
                <a:tc>
                  <a:txBody>
                    <a:bodyPr/>
                    <a:lstStyle/>
                    <a:p>
                      <a:r>
                        <a:rPr lang="en-US" dirty="0"/>
                        <a:t>$4M</a:t>
                      </a:r>
                    </a:p>
                  </a:txBody>
                  <a:tcPr/>
                </a:tc>
                <a:tc>
                  <a:txBody>
                    <a:bodyPr/>
                    <a:lstStyle/>
                    <a:p>
                      <a:r>
                        <a:rPr lang="en-US" dirty="0"/>
                        <a:t>$1M</a:t>
                      </a:r>
                    </a:p>
                  </a:txBody>
                  <a:tcPr/>
                </a:tc>
                <a:tc>
                  <a:txBody>
                    <a:bodyPr/>
                    <a:lstStyle/>
                    <a:p>
                      <a:r>
                        <a:rPr lang="en-US" dirty="0"/>
                        <a:t>$3M</a:t>
                      </a:r>
                    </a:p>
                  </a:txBody>
                  <a:tcPr/>
                </a:tc>
                <a:tc>
                  <a:txBody>
                    <a:bodyPr/>
                    <a:lstStyle/>
                    <a:p>
                      <a:r>
                        <a:rPr lang="en-US" dirty="0"/>
                        <a:t>$6M</a:t>
                      </a:r>
                    </a:p>
                  </a:txBody>
                  <a:tcPr/>
                </a:tc>
                <a:extLst>
                  <a:ext uri="{0D108BD9-81ED-4DB2-BD59-A6C34878D82A}">
                    <a16:rowId xmlns:a16="http://schemas.microsoft.com/office/drawing/2014/main" val="10004"/>
                  </a:ext>
                </a:extLst>
              </a:tr>
              <a:tr h="645702">
                <a:tc>
                  <a:txBody>
                    <a:bodyPr/>
                    <a:lstStyle/>
                    <a:p>
                      <a:pPr algn="l"/>
                      <a:r>
                        <a:rPr lang="en-US" dirty="0"/>
                        <a:t>Funding</a:t>
                      </a:r>
                    </a:p>
                  </a:txBody>
                  <a:tcPr/>
                </a:tc>
                <a:tc>
                  <a:txBody>
                    <a:bodyPr/>
                    <a:lstStyle/>
                    <a:p>
                      <a:r>
                        <a:rPr lang="en-US" dirty="0"/>
                        <a:t>$316M</a:t>
                      </a:r>
                    </a:p>
                  </a:txBody>
                  <a:tcPr/>
                </a:tc>
                <a:tc>
                  <a:txBody>
                    <a:bodyPr/>
                    <a:lstStyle/>
                    <a:p>
                      <a:r>
                        <a:rPr lang="en-US" dirty="0"/>
                        <a:t>$191M</a:t>
                      </a:r>
                    </a:p>
                  </a:txBody>
                  <a:tcPr/>
                </a:tc>
                <a:tc>
                  <a:txBody>
                    <a:bodyPr/>
                    <a:lstStyle/>
                    <a:p>
                      <a:r>
                        <a:rPr lang="en-US" dirty="0"/>
                        <a:t>$214.2M</a:t>
                      </a:r>
                    </a:p>
                  </a:txBody>
                  <a:tcPr/>
                </a:tc>
                <a:tc>
                  <a:txBody>
                    <a:bodyPr/>
                    <a:lstStyle/>
                    <a:p>
                      <a:r>
                        <a:rPr lang="en-US" dirty="0"/>
                        <a:t>$150M</a:t>
                      </a:r>
                    </a:p>
                  </a:txBody>
                  <a:tcPr/>
                </a:tc>
                <a:tc>
                  <a:txBody>
                    <a:bodyPr/>
                    <a:lstStyle/>
                    <a:p>
                      <a:r>
                        <a:rPr lang="en-US" dirty="0"/>
                        <a:t>$110M</a:t>
                      </a:r>
                    </a:p>
                  </a:txBody>
                  <a:tcPr/>
                </a:tc>
                <a:extLst>
                  <a:ext uri="{0D108BD9-81ED-4DB2-BD59-A6C34878D82A}">
                    <a16:rowId xmlns:a16="http://schemas.microsoft.com/office/drawing/2014/main" val="10005"/>
                  </a:ext>
                </a:extLst>
              </a:tr>
              <a:tr h="374097">
                <a:tc>
                  <a:txBody>
                    <a:bodyPr/>
                    <a:lstStyle/>
                    <a:p>
                      <a:pPr algn="l"/>
                      <a:r>
                        <a:rPr lang="en-US" dirty="0"/>
                        <a:t>Customer Base</a:t>
                      </a:r>
                    </a:p>
                  </a:txBody>
                  <a:tcPr/>
                </a:tc>
                <a:tc>
                  <a:txBody>
                    <a:bodyPr/>
                    <a:lstStyle/>
                    <a:p>
                      <a:r>
                        <a:rPr lang="en-US" dirty="0"/>
                        <a:t>25M</a:t>
                      </a:r>
                    </a:p>
                  </a:txBody>
                  <a:tcPr/>
                </a:tc>
                <a:tc>
                  <a:txBody>
                    <a:bodyPr/>
                    <a:lstStyle/>
                    <a:p>
                      <a:r>
                        <a:rPr lang="en-US" dirty="0"/>
                        <a:t>12 M</a:t>
                      </a:r>
                    </a:p>
                  </a:txBody>
                  <a:tcPr/>
                </a:tc>
                <a:tc>
                  <a:txBody>
                    <a:bodyPr/>
                    <a:lstStyle/>
                    <a:p>
                      <a:r>
                        <a:rPr lang="en-US" dirty="0"/>
                        <a:t>20M</a:t>
                      </a:r>
                    </a:p>
                  </a:txBody>
                  <a:tcPr/>
                </a:tc>
                <a:tc>
                  <a:txBody>
                    <a:bodyPr/>
                    <a:lstStyle/>
                    <a:p>
                      <a:r>
                        <a:rPr lang="en-US" dirty="0"/>
                        <a:t>5M</a:t>
                      </a:r>
                    </a:p>
                  </a:txBody>
                  <a:tcPr/>
                </a:tc>
                <a:tc>
                  <a:txBody>
                    <a:bodyPr/>
                    <a:lstStyle/>
                    <a:p>
                      <a:r>
                        <a:rPr lang="en-US" dirty="0"/>
                        <a:t>3M</a:t>
                      </a:r>
                    </a:p>
                  </a:txBody>
                  <a:tcPr/>
                </a:tc>
                <a:extLst>
                  <a:ext uri="{0D108BD9-81ED-4DB2-BD59-A6C34878D82A}">
                    <a16:rowId xmlns:a16="http://schemas.microsoft.com/office/drawing/2014/main" val="10006"/>
                  </a:ext>
                </a:extLst>
              </a:tr>
              <a:tr h="645702">
                <a:tc>
                  <a:txBody>
                    <a:bodyPr/>
                    <a:lstStyle/>
                    <a:p>
                      <a:pPr algn="l"/>
                      <a:r>
                        <a:rPr lang="en-US" dirty="0"/>
                        <a:t>Product Categories</a:t>
                      </a:r>
                    </a:p>
                  </a:txBody>
                  <a:tcPr/>
                </a:tc>
                <a:tc>
                  <a:txBody>
                    <a:bodyPr/>
                    <a:lstStyle/>
                    <a:p>
                      <a:r>
                        <a:rPr lang="en-US" dirty="0"/>
                        <a:t>Bike-Taxi</a:t>
                      </a:r>
                    </a:p>
                  </a:txBody>
                  <a:tcPr/>
                </a:tc>
                <a:tc>
                  <a:txBody>
                    <a:bodyPr/>
                    <a:lstStyle/>
                    <a:p>
                      <a:r>
                        <a:rPr lang="en-US" dirty="0"/>
                        <a:t>Self-driven Rental</a:t>
                      </a:r>
                    </a:p>
                  </a:txBody>
                  <a:tcPr/>
                </a:tc>
                <a:tc>
                  <a:txBody>
                    <a:bodyPr/>
                    <a:lstStyle/>
                    <a:p>
                      <a:r>
                        <a:rPr lang="en-US" dirty="0"/>
                        <a:t>Self-driving scooters</a:t>
                      </a:r>
                    </a:p>
                  </a:txBody>
                  <a:tcPr/>
                </a:tc>
                <a:tc>
                  <a:txBody>
                    <a:bodyPr/>
                    <a:lstStyle/>
                    <a:p>
                      <a:r>
                        <a:rPr lang="en-US" dirty="0"/>
                        <a:t>Rental business</a:t>
                      </a:r>
                    </a:p>
                  </a:txBody>
                  <a:tcPr/>
                </a:tc>
                <a:tc>
                  <a:txBody>
                    <a:bodyPr/>
                    <a:lstStyle/>
                    <a:p>
                      <a:r>
                        <a:rPr lang="en-US" dirty="0"/>
                        <a:t>Micro Mobility Vehicles</a:t>
                      </a:r>
                    </a:p>
                  </a:txBody>
                  <a:tcPr/>
                </a:tc>
                <a:extLst>
                  <a:ext uri="{0D108BD9-81ED-4DB2-BD59-A6C34878D82A}">
                    <a16:rowId xmlns:a16="http://schemas.microsoft.com/office/drawing/2014/main" val="10007"/>
                  </a:ext>
                </a:extLst>
              </a:tr>
              <a:tr h="1199161">
                <a:tc>
                  <a:txBody>
                    <a:bodyPr/>
                    <a:lstStyle/>
                    <a:p>
                      <a:pPr algn="l"/>
                      <a:r>
                        <a:rPr lang="en-US" dirty="0"/>
                        <a:t>Value Proposition</a:t>
                      </a:r>
                    </a:p>
                  </a:txBody>
                  <a:tcPr/>
                </a:tc>
                <a:tc>
                  <a:txBody>
                    <a:bodyPr/>
                    <a:lstStyle/>
                    <a:p>
                      <a:r>
                        <a:rPr lang="en-US" dirty="0"/>
                        <a:t>Reliable, convenient, affordable short rides</a:t>
                      </a:r>
                    </a:p>
                  </a:txBody>
                  <a:tcPr/>
                </a:tc>
                <a:tc>
                  <a:txBody>
                    <a:bodyPr/>
                    <a:lstStyle/>
                    <a:p>
                      <a:r>
                        <a:rPr lang="en-US" dirty="0"/>
                        <a:t>Two free helmets per scooter, safety</a:t>
                      </a:r>
                    </a:p>
                  </a:txBody>
                  <a:tcPr/>
                </a:tc>
                <a:tc>
                  <a:txBody>
                    <a:bodyPr/>
                    <a:lstStyle/>
                    <a:p>
                      <a:r>
                        <a:rPr lang="en-US" dirty="0"/>
                        <a:t>No human intervention, collect and go</a:t>
                      </a:r>
                    </a:p>
                  </a:txBody>
                  <a:tcPr/>
                </a:tc>
                <a:tc>
                  <a:txBody>
                    <a:bodyPr/>
                    <a:lstStyle/>
                    <a:p>
                      <a:r>
                        <a:rPr lang="en-US" dirty="0"/>
                        <a:t>Reliable, convenient</a:t>
                      </a:r>
                      <a:r>
                        <a:rPr lang="en-US" baseline="0" dirty="0"/>
                        <a:t> and hassle free commute</a:t>
                      </a:r>
                      <a:endParaRPr lang="en-US" dirty="0"/>
                    </a:p>
                  </a:txBody>
                  <a:tcPr/>
                </a:tc>
                <a:tc>
                  <a:txBody>
                    <a:bodyPr/>
                    <a:lstStyle/>
                    <a:p>
                      <a:r>
                        <a:rPr lang="en-US" dirty="0"/>
                        <a:t>Reliable, convenient, and affordable commute</a:t>
                      </a:r>
                    </a:p>
                  </a:txBody>
                  <a:tcPr/>
                </a:tc>
                <a:extLst>
                  <a:ext uri="{0D108BD9-81ED-4DB2-BD59-A6C34878D82A}">
                    <a16:rowId xmlns:a16="http://schemas.microsoft.com/office/drawing/2014/main" val="10008"/>
                  </a:ext>
                </a:extLst>
              </a:tr>
            </a:tbl>
          </a:graphicData>
        </a:graphic>
      </p:graphicFrame>
      <p:sp>
        <p:nvSpPr>
          <p:cNvPr id="3" name="Title 1">
            <a:extLst>
              <a:ext uri="{FF2B5EF4-FFF2-40B4-BE49-F238E27FC236}">
                <a16:creationId xmlns:a16="http://schemas.microsoft.com/office/drawing/2014/main" id="{90E6E0B8-EB07-D1BB-89A2-37DAD6D0A360}"/>
              </a:ext>
            </a:extLst>
          </p:cNvPr>
          <p:cNvSpPr txBox="1">
            <a:spLocks/>
          </p:cNvSpPr>
          <p:nvPr/>
        </p:nvSpPr>
        <p:spPr>
          <a:xfrm>
            <a:off x="688946" y="183093"/>
            <a:ext cx="10515600" cy="7908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tx2"/>
                </a:solidFill>
              </a:rPr>
              <a:t>Competitor Analysis  </a:t>
            </a:r>
          </a:p>
        </p:txBody>
      </p:sp>
      <p:pic>
        <p:nvPicPr>
          <p:cNvPr id="4" name="object 17">
            <a:extLst>
              <a:ext uri="{FF2B5EF4-FFF2-40B4-BE49-F238E27FC236}">
                <a16:creationId xmlns:a16="http://schemas.microsoft.com/office/drawing/2014/main" id="{86C1556C-BB43-64BB-366F-5E0F7E3E8164}"/>
              </a:ext>
            </a:extLst>
          </p:cNvPr>
          <p:cNvPicPr/>
          <p:nvPr/>
        </p:nvPicPr>
        <p:blipFill>
          <a:blip r:embed="rId2" cstate="print"/>
          <a:stretch>
            <a:fillRect/>
          </a:stretch>
        </p:blipFill>
        <p:spPr>
          <a:xfrm>
            <a:off x="2944883" y="1557407"/>
            <a:ext cx="836700" cy="419450"/>
          </a:xfrm>
          <a:prstGeom prst="rect">
            <a:avLst/>
          </a:prstGeom>
        </p:spPr>
      </p:pic>
      <p:pic>
        <p:nvPicPr>
          <p:cNvPr id="6" name="Picture 5">
            <a:extLst>
              <a:ext uri="{FF2B5EF4-FFF2-40B4-BE49-F238E27FC236}">
                <a16:creationId xmlns:a16="http://schemas.microsoft.com/office/drawing/2014/main" id="{6781262B-A9F1-CC60-A237-A349C379731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24337" y="1515462"/>
            <a:ext cx="461395" cy="461395"/>
          </a:xfrm>
          <a:prstGeom prst="rect">
            <a:avLst/>
          </a:prstGeom>
        </p:spPr>
      </p:pic>
      <p:pic>
        <p:nvPicPr>
          <p:cNvPr id="9" name="Picture 8">
            <a:extLst>
              <a:ext uri="{FF2B5EF4-FFF2-40B4-BE49-F238E27FC236}">
                <a16:creationId xmlns:a16="http://schemas.microsoft.com/office/drawing/2014/main" id="{3AAD784A-2706-6839-300E-14330E4F147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06270" y="1515462"/>
            <a:ext cx="461395" cy="461395"/>
          </a:xfrm>
          <a:prstGeom prst="rect">
            <a:avLst/>
          </a:prstGeom>
        </p:spPr>
      </p:pic>
      <p:pic>
        <p:nvPicPr>
          <p:cNvPr id="20" name="Picture 19">
            <a:extLst>
              <a:ext uri="{FF2B5EF4-FFF2-40B4-BE49-F238E27FC236}">
                <a16:creationId xmlns:a16="http://schemas.microsoft.com/office/drawing/2014/main" id="{66653A81-AA5A-6E17-952B-04414AF8840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12182" y="1448349"/>
            <a:ext cx="595620" cy="595620"/>
          </a:xfrm>
          <a:prstGeom prst="rect">
            <a:avLst/>
          </a:prstGeom>
        </p:spPr>
      </p:pic>
      <p:pic>
        <p:nvPicPr>
          <p:cNvPr id="22" name="Picture 21">
            <a:extLst>
              <a:ext uri="{FF2B5EF4-FFF2-40B4-BE49-F238E27FC236}">
                <a16:creationId xmlns:a16="http://schemas.microsoft.com/office/drawing/2014/main" id="{17D01288-D651-EB05-7E03-D5A5AF6064EC}"/>
              </a:ext>
            </a:extLst>
          </p:cNvPr>
          <p:cNvPicPr>
            <a:picLocks noChangeAspect="1"/>
          </p:cNvPicPr>
          <p:nvPr/>
        </p:nvPicPr>
        <p:blipFill rotWithShape="1">
          <a:blip r:embed="rId6">
            <a:extLst>
              <a:ext uri="{28A0092B-C50C-407E-A947-70E740481C1C}">
                <a14:useLocalDpi xmlns:a14="http://schemas.microsoft.com/office/drawing/2010/main" val="0"/>
              </a:ext>
            </a:extLst>
          </a:blip>
          <a:srcRect l="7856" t="30134" r="6029" b="31505"/>
          <a:stretch/>
        </p:blipFill>
        <p:spPr>
          <a:xfrm>
            <a:off x="10147534" y="1515462"/>
            <a:ext cx="1057012" cy="470851"/>
          </a:xfrm>
          <a:prstGeom prst="rect">
            <a:avLst/>
          </a:prstGeom>
        </p:spPr>
      </p:pic>
    </p:spTree>
    <p:extLst>
      <p:ext uri="{BB962C8B-B14F-4D97-AF65-F5344CB8AC3E}">
        <p14:creationId xmlns:p14="http://schemas.microsoft.com/office/powerpoint/2010/main" val="7959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7" name="Freeform: Shape 26">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3" name="Freeform: Shape 32">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ADD6A9AE-3F02-0477-50BE-FB877A639DCB}"/>
              </a:ext>
            </a:extLst>
          </p:cNvPr>
          <p:cNvSpPr>
            <a:spLocks noGrp="1"/>
          </p:cNvSpPr>
          <p:nvPr>
            <p:ph type="title"/>
          </p:nvPr>
        </p:nvSpPr>
        <p:spPr>
          <a:xfrm>
            <a:off x="8677977" y="5310885"/>
            <a:ext cx="2881789" cy="738020"/>
          </a:xfrm>
        </p:spPr>
        <p:txBody>
          <a:bodyPr>
            <a:normAutofit/>
          </a:bodyPr>
          <a:lstStyle/>
          <a:p>
            <a:r>
              <a:rPr lang="en-US" sz="3600" b="1" dirty="0">
                <a:solidFill>
                  <a:schemeClr val="tx2"/>
                </a:solidFill>
              </a:rPr>
              <a:t>SWOT Analysis  </a:t>
            </a:r>
          </a:p>
        </p:txBody>
      </p:sp>
      <p:sp>
        <p:nvSpPr>
          <p:cNvPr id="8" name="TextBox 7">
            <a:extLst>
              <a:ext uri="{FF2B5EF4-FFF2-40B4-BE49-F238E27FC236}">
                <a16:creationId xmlns:a16="http://schemas.microsoft.com/office/drawing/2014/main" id="{3EE0E37C-1FFA-EAA8-7E9C-B5105330E6AD}"/>
              </a:ext>
            </a:extLst>
          </p:cNvPr>
          <p:cNvSpPr txBox="1"/>
          <p:nvPr/>
        </p:nvSpPr>
        <p:spPr>
          <a:xfrm>
            <a:off x="1403590" y="328875"/>
            <a:ext cx="9772005" cy="1477328"/>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solidFill>
                  <a:srgbClr val="002060"/>
                </a:solidFill>
              </a:rPr>
              <a:t>Affordable &amp; quickest commute rides</a:t>
            </a:r>
          </a:p>
          <a:p>
            <a:pPr marL="285750" indent="-285750">
              <a:buFont typeface="Arial" panose="020B0604020202020204" pitchFamily="34" charset="0"/>
              <a:buChar char="•"/>
            </a:pPr>
            <a:r>
              <a:rPr lang="en-IN" dirty="0">
                <a:solidFill>
                  <a:srgbClr val="002060"/>
                </a:solidFill>
              </a:rPr>
              <a:t>User-friendly app, multiple languages, speed tracking for captains </a:t>
            </a:r>
          </a:p>
          <a:p>
            <a:pPr marL="285750" indent="-285750">
              <a:buFont typeface="Arial" panose="020B0604020202020204" pitchFamily="34" charset="0"/>
              <a:buChar char="•"/>
            </a:pPr>
            <a:r>
              <a:rPr lang="en-IN" dirty="0">
                <a:solidFill>
                  <a:srgbClr val="002060"/>
                </a:solidFill>
              </a:rPr>
              <a:t>Tabbed onto the existing in-efficiency of already bought 2-wheelers market</a:t>
            </a:r>
          </a:p>
          <a:p>
            <a:pPr marL="285750" indent="-285750">
              <a:buFont typeface="Arial" panose="020B0604020202020204" pitchFamily="34" charset="0"/>
              <a:buChar char="•"/>
            </a:pPr>
            <a:r>
              <a:rPr lang="en-IN" dirty="0">
                <a:solidFill>
                  <a:srgbClr val="002060"/>
                </a:solidFill>
              </a:rPr>
              <a:t>Low burn rate and hence huge fleet of riders</a:t>
            </a:r>
          </a:p>
          <a:p>
            <a:pPr marL="285750" indent="-285750">
              <a:buFont typeface="Arial" panose="020B0604020202020204" pitchFamily="34" charset="0"/>
              <a:buChar char="•"/>
            </a:pPr>
            <a:r>
              <a:rPr lang="en-IN" dirty="0">
                <a:solidFill>
                  <a:srgbClr val="002060"/>
                </a:solidFill>
              </a:rPr>
              <a:t>Marketed as vehicle pooling on a cost-sharing basis instead of bike-taxi to evade regulatory hurdles</a:t>
            </a:r>
          </a:p>
        </p:txBody>
      </p:sp>
      <p:pic>
        <p:nvPicPr>
          <p:cNvPr id="10" name="Picture 9">
            <a:extLst>
              <a:ext uri="{FF2B5EF4-FFF2-40B4-BE49-F238E27FC236}">
                <a16:creationId xmlns:a16="http://schemas.microsoft.com/office/drawing/2014/main" id="{57584F76-E10A-5BEF-C2D2-687F9346E6A3}"/>
              </a:ext>
            </a:extLst>
          </p:cNvPr>
          <p:cNvPicPr>
            <a:picLocks noChangeAspect="1"/>
          </p:cNvPicPr>
          <p:nvPr/>
        </p:nvPicPr>
        <p:blipFill rotWithShape="1">
          <a:blip r:embed="rId3">
            <a:extLst>
              <a:ext uri="{28A0092B-C50C-407E-A947-70E740481C1C}">
                <a14:useLocalDpi xmlns:a14="http://schemas.microsoft.com/office/drawing/2010/main" val="0"/>
              </a:ext>
            </a:extLst>
          </a:blip>
          <a:srcRect l="4447" t="50530" r="78801" b="29296"/>
          <a:stretch/>
        </p:blipFill>
        <p:spPr>
          <a:xfrm>
            <a:off x="198088" y="568260"/>
            <a:ext cx="996761" cy="996258"/>
          </a:xfrm>
          <a:prstGeom prst="rect">
            <a:avLst/>
          </a:prstGeom>
        </p:spPr>
      </p:pic>
      <p:sp>
        <p:nvSpPr>
          <p:cNvPr id="11" name="TextBox 10">
            <a:extLst>
              <a:ext uri="{FF2B5EF4-FFF2-40B4-BE49-F238E27FC236}">
                <a16:creationId xmlns:a16="http://schemas.microsoft.com/office/drawing/2014/main" id="{4958A08A-158B-32AE-1D38-56C65E5E28E7}"/>
              </a:ext>
            </a:extLst>
          </p:cNvPr>
          <p:cNvSpPr txBox="1"/>
          <p:nvPr/>
        </p:nvSpPr>
        <p:spPr>
          <a:xfrm>
            <a:off x="513235" y="413575"/>
            <a:ext cx="363523" cy="230832"/>
          </a:xfrm>
          <a:prstGeom prst="rect">
            <a:avLst/>
          </a:prstGeom>
          <a:solidFill>
            <a:schemeClr val="bg1"/>
          </a:solidFill>
        </p:spPr>
        <p:txBody>
          <a:bodyPr wrap="square" rtlCol="0">
            <a:spAutoFit/>
          </a:bodyPr>
          <a:lstStyle/>
          <a:p>
            <a:endParaRPr lang="en-IN" sz="900" dirty="0"/>
          </a:p>
        </p:txBody>
      </p:sp>
      <p:pic>
        <p:nvPicPr>
          <p:cNvPr id="13" name="Picture 12">
            <a:extLst>
              <a:ext uri="{FF2B5EF4-FFF2-40B4-BE49-F238E27FC236}">
                <a16:creationId xmlns:a16="http://schemas.microsoft.com/office/drawing/2014/main" id="{8B598289-D6A5-1AD2-B42A-BCE85B371C4F}"/>
              </a:ext>
            </a:extLst>
          </p:cNvPr>
          <p:cNvPicPr>
            <a:picLocks noChangeAspect="1"/>
          </p:cNvPicPr>
          <p:nvPr/>
        </p:nvPicPr>
        <p:blipFill rotWithShape="1">
          <a:blip r:embed="rId3">
            <a:extLst>
              <a:ext uri="{28A0092B-C50C-407E-A947-70E740481C1C}">
                <a14:useLocalDpi xmlns:a14="http://schemas.microsoft.com/office/drawing/2010/main" val="0"/>
              </a:ext>
            </a:extLst>
          </a:blip>
          <a:srcRect l="78057" t="46881" r="6116" b="28885"/>
          <a:stretch/>
        </p:blipFill>
        <p:spPr>
          <a:xfrm>
            <a:off x="257701" y="5098466"/>
            <a:ext cx="888572" cy="1129242"/>
          </a:xfrm>
          <a:prstGeom prst="rect">
            <a:avLst/>
          </a:prstGeom>
        </p:spPr>
      </p:pic>
      <p:pic>
        <p:nvPicPr>
          <p:cNvPr id="14" name="Picture 13">
            <a:extLst>
              <a:ext uri="{FF2B5EF4-FFF2-40B4-BE49-F238E27FC236}">
                <a16:creationId xmlns:a16="http://schemas.microsoft.com/office/drawing/2014/main" id="{2FEB3913-3CD1-E1DB-B14A-EFC526BF165F}"/>
              </a:ext>
            </a:extLst>
          </p:cNvPr>
          <p:cNvPicPr>
            <a:picLocks noChangeAspect="1"/>
          </p:cNvPicPr>
          <p:nvPr/>
        </p:nvPicPr>
        <p:blipFill rotWithShape="1">
          <a:blip r:embed="rId3">
            <a:extLst>
              <a:ext uri="{28A0092B-C50C-407E-A947-70E740481C1C}">
                <a14:useLocalDpi xmlns:a14="http://schemas.microsoft.com/office/drawing/2010/main" val="0"/>
              </a:ext>
            </a:extLst>
          </a:blip>
          <a:srcRect l="54153" t="47872" r="29214" b="28885"/>
          <a:stretch/>
        </p:blipFill>
        <p:spPr>
          <a:xfrm>
            <a:off x="156891" y="3521204"/>
            <a:ext cx="1076213" cy="1248324"/>
          </a:xfrm>
          <a:prstGeom prst="rect">
            <a:avLst/>
          </a:prstGeom>
        </p:spPr>
      </p:pic>
      <p:pic>
        <p:nvPicPr>
          <p:cNvPr id="15" name="Picture 14">
            <a:extLst>
              <a:ext uri="{FF2B5EF4-FFF2-40B4-BE49-F238E27FC236}">
                <a16:creationId xmlns:a16="http://schemas.microsoft.com/office/drawing/2014/main" id="{1683917D-E334-8C6C-2A82-1B97E61F3619}"/>
              </a:ext>
            </a:extLst>
          </p:cNvPr>
          <p:cNvPicPr>
            <a:picLocks noChangeAspect="1"/>
          </p:cNvPicPr>
          <p:nvPr/>
        </p:nvPicPr>
        <p:blipFill rotWithShape="1">
          <a:blip r:embed="rId3">
            <a:extLst>
              <a:ext uri="{28A0092B-C50C-407E-A947-70E740481C1C}">
                <a14:useLocalDpi xmlns:a14="http://schemas.microsoft.com/office/drawing/2010/main" val="0"/>
              </a:ext>
            </a:extLst>
          </a:blip>
          <a:srcRect l="27799" t="46881" r="56826" b="28885"/>
          <a:stretch/>
        </p:blipFill>
        <p:spPr>
          <a:xfrm>
            <a:off x="249086" y="1958734"/>
            <a:ext cx="891824" cy="1166789"/>
          </a:xfrm>
          <a:prstGeom prst="rect">
            <a:avLst/>
          </a:prstGeom>
        </p:spPr>
      </p:pic>
      <p:sp>
        <p:nvSpPr>
          <p:cNvPr id="16" name="TextBox 15">
            <a:extLst>
              <a:ext uri="{FF2B5EF4-FFF2-40B4-BE49-F238E27FC236}">
                <a16:creationId xmlns:a16="http://schemas.microsoft.com/office/drawing/2014/main" id="{3AD14976-918E-C624-50BE-088780669AAA}"/>
              </a:ext>
            </a:extLst>
          </p:cNvPr>
          <p:cNvSpPr txBox="1"/>
          <p:nvPr/>
        </p:nvSpPr>
        <p:spPr>
          <a:xfrm>
            <a:off x="1403590" y="3406702"/>
            <a:ext cx="9892502" cy="1477328"/>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solidFill>
                  <a:srgbClr val="002060"/>
                </a:solidFill>
              </a:rPr>
              <a:t>Huge growth of the Indian middle-class </a:t>
            </a:r>
          </a:p>
          <a:p>
            <a:pPr marL="285750" indent="-285750">
              <a:buFont typeface="Arial" panose="020B0604020202020204" pitchFamily="34" charset="0"/>
              <a:buChar char="•"/>
            </a:pPr>
            <a:r>
              <a:rPr lang="en-IN" dirty="0">
                <a:solidFill>
                  <a:srgbClr val="002060"/>
                </a:solidFill>
              </a:rPr>
              <a:t>Rising demand for quick commute alternatives instead of expensive cabs</a:t>
            </a:r>
          </a:p>
          <a:p>
            <a:pPr marL="285750" indent="-285750">
              <a:buFont typeface="Arial" panose="020B0604020202020204" pitchFamily="34" charset="0"/>
              <a:buChar char="•"/>
            </a:pPr>
            <a:r>
              <a:rPr lang="en-IN" dirty="0">
                <a:solidFill>
                  <a:srgbClr val="002060"/>
                </a:solidFill>
              </a:rPr>
              <a:t>Expansion prospects in Tier2 and Tier3 cities</a:t>
            </a:r>
          </a:p>
          <a:p>
            <a:pPr marL="285750" indent="-285750">
              <a:buFont typeface="Arial" panose="020B0604020202020204" pitchFamily="34" charset="0"/>
              <a:buChar char="•"/>
            </a:pPr>
            <a:r>
              <a:rPr lang="en-IN" dirty="0">
                <a:solidFill>
                  <a:srgbClr val="002060"/>
                </a:solidFill>
              </a:rPr>
              <a:t>“Rapido-Corp” a unique product for office-going employee communities in Tier-1 cities</a:t>
            </a:r>
          </a:p>
          <a:p>
            <a:pPr marL="285750" indent="-285750">
              <a:buFont typeface="Arial" panose="020B0604020202020204" pitchFamily="34" charset="0"/>
              <a:buChar char="•"/>
            </a:pPr>
            <a:r>
              <a:rPr lang="en-IN" dirty="0">
                <a:solidFill>
                  <a:srgbClr val="002060"/>
                </a:solidFill>
              </a:rPr>
              <a:t>Capturing the ‘bike rental’ market segment initially at the top tourist locations </a:t>
            </a:r>
          </a:p>
        </p:txBody>
      </p:sp>
      <p:sp>
        <p:nvSpPr>
          <p:cNvPr id="17" name="TextBox 16">
            <a:extLst>
              <a:ext uri="{FF2B5EF4-FFF2-40B4-BE49-F238E27FC236}">
                <a16:creationId xmlns:a16="http://schemas.microsoft.com/office/drawing/2014/main" id="{72C3EF7A-C9E9-D247-2AE2-8969CD22D36B}"/>
              </a:ext>
            </a:extLst>
          </p:cNvPr>
          <p:cNvSpPr txBox="1"/>
          <p:nvPr/>
        </p:nvSpPr>
        <p:spPr>
          <a:xfrm>
            <a:off x="1403591" y="2082985"/>
            <a:ext cx="9892501"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solidFill>
                  <a:srgbClr val="002060"/>
                </a:solidFill>
              </a:rPr>
              <a:t>Still there’s a lack of appreciation for bikes as the quickest commute</a:t>
            </a:r>
          </a:p>
          <a:p>
            <a:pPr marL="285750" indent="-285750">
              <a:buFont typeface="Arial" panose="020B0604020202020204" pitchFamily="34" charset="0"/>
              <a:buChar char="•"/>
            </a:pPr>
            <a:r>
              <a:rPr lang="en-IN" dirty="0">
                <a:solidFill>
                  <a:srgbClr val="002060"/>
                </a:solidFill>
              </a:rPr>
              <a:t>Less professional etiquette of Captains</a:t>
            </a:r>
          </a:p>
          <a:p>
            <a:pPr marL="285750" indent="-285750">
              <a:buFont typeface="Arial" panose="020B0604020202020204" pitchFamily="34" charset="0"/>
              <a:buChar char="•"/>
            </a:pPr>
            <a:r>
              <a:rPr lang="en-IN" dirty="0">
                <a:solidFill>
                  <a:srgbClr val="002060"/>
                </a:solidFill>
              </a:rPr>
              <a:t>Bike is not considered to be a safe or comfortable ride option</a:t>
            </a:r>
          </a:p>
        </p:txBody>
      </p:sp>
      <p:sp>
        <p:nvSpPr>
          <p:cNvPr id="19" name="TextBox 18">
            <a:extLst>
              <a:ext uri="{FF2B5EF4-FFF2-40B4-BE49-F238E27FC236}">
                <a16:creationId xmlns:a16="http://schemas.microsoft.com/office/drawing/2014/main" id="{DB49AD26-5EF7-AF30-4989-ED884BB2665E}"/>
              </a:ext>
            </a:extLst>
          </p:cNvPr>
          <p:cNvSpPr txBox="1"/>
          <p:nvPr/>
        </p:nvSpPr>
        <p:spPr>
          <a:xfrm>
            <a:off x="1403590" y="5062923"/>
            <a:ext cx="8071604"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solidFill>
                  <a:srgbClr val="002060"/>
                </a:solidFill>
              </a:rPr>
              <a:t>Emerging competitors in the bike taxi segment</a:t>
            </a:r>
          </a:p>
          <a:p>
            <a:pPr marL="285750" indent="-285750">
              <a:buFont typeface="Arial" panose="020B0604020202020204" pitchFamily="34" charset="0"/>
              <a:buChar char="•"/>
            </a:pPr>
            <a:r>
              <a:rPr lang="en-IN" dirty="0">
                <a:solidFill>
                  <a:srgbClr val="002060"/>
                </a:solidFill>
              </a:rPr>
              <a:t>Rising fuel prices</a:t>
            </a:r>
          </a:p>
          <a:p>
            <a:pPr marL="285750" indent="-285750">
              <a:buFont typeface="Arial" panose="020B0604020202020204" pitchFamily="34" charset="0"/>
              <a:buChar char="•"/>
            </a:pPr>
            <a:r>
              <a:rPr lang="en-IN" dirty="0">
                <a:solidFill>
                  <a:srgbClr val="002060"/>
                </a:solidFill>
              </a:rPr>
              <a:t>Strict government policies toward safety measures</a:t>
            </a:r>
          </a:p>
          <a:p>
            <a:pPr marL="285750" indent="-285750">
              <a:buFont typeface="Arial" panose="020B0604020202020204" pitchFamily="34" charset="0"/>
              <a:buChar char="•"/>
            </a:pPr>
            <a:r>
              <a:rPr lang="en-IN" dirty="0">
                <a:solidFill>
                  <a:srgbClr val="002060"/>
                </a:solidFill>
              </a:rPr>
              <a:t>Unavoidable circumstances</a:t>
            </a:r>
          </a:p>
        </p:txBody>
      </p:sp>
      <p:sp>
        <p:nvSpPr>
          <p:cNvPr id="20" name="TextBox 19">
            <a:extLst>
              <a:ext uri="{FF2B5EF4-FFF2-40B4-BE49-F238E27FC236}">
                <a16:creationId xmlns:a16="http://schemas.microsoft.com/office/drawing/2014/main" id="{23F95EC6-720F-BC31-81E4-BEAE8480D52D}"/>
              </a:ext>
            </a:extLst>
          </p:cNvPr>
          <p:cNvSpPr txBox="1"/>
          <p:nvPr/>
        </p:nvSpPr>
        <p:spPr>
          <a:xfrm>
            <a:off x="876758" y="1958732"/>
            <a:ext cx="363523" cy="230832"/>
          </a:xfrm>
          <a:prstGeom prst="rect">
            <a:avLst/>
          </a:prstGeom>
          <a:solidFill>
            <a:schemeClr val="bg1"/>
          </a:solidFill>
        </p:spPr>
        <p:txBody>
          <a:bodyPr wrap="square" rtlCol="0">
            <a:spAutoFit/>
          </a:bodyPr>
          <a:lstStyle/>
          <a:p>
            <a:endParaRPr lang="en-IN" sz="900" dirty="0"/>
          </a:p>
        </p:txBody>
      </p:sp>
      <p:pic>
        <p:nvPicPr>
          <p:cNvPr id="21" name="object 17">
            <a:extLst>
              <a:ext uri="{FF2B5EF4-FFF2-40B4-BE49-F238E27FC236}">
                <a16:creationId xmlns:a16="http://schemas.microsoft.com/office/drawing/2014/main" id="{D66EF0F9-1F92-D333-3FE5-6E78839955A6}"/>
              </a:ext>
            </a:extLst>
          </p:cNvPr>
          <p:cNvPicPr/>
          <p:nvPr/>
        </p:nvPicPr>
        <p:blipFill>
          <a:blip r:embed="rId4" cstate="print"/>
          <a:stretch>
            <a:fillRect/>
          </a:stretch>
        </p:blipFill>
        <p:spPr>
          <a:xfrm>
            <a:off x="10646904" y="6048905"/>
            <a:ext cx="1325461" cy="738020"/>
          </a:xfrm>
          <a:prstGeom prst="rect">
            <a:avLst/>
          </a:prstGeom>
        </p:spPr>
      </p:pic>
      <p:sp>
        <p:nvSpPr>
          <p:cNvPr id="25" name="object 3">
            <a:extLst>
              <a:ext uri="{FF2B5EF4-FFF2-40B4-BE49-F238E27FC236}">
                <a16:creationId xmlns:a16="http://schemas.microsoft.com/office/drawing/2014/main" id="{D1ACF12A-7FED-EC97-020D-03B8DB68BA25}"/>
              </a:ext>
            </a:extLst>
          </p:cNvPr>
          <p:cNvSpPr/>
          <p:nvPr/>
        </p:nvSpPr>
        <p:spPr>
          <a:xfrm>
            <a:off x="8212822" y="5071311"/>
            <a:ext cx="3973985" cy="1795076"/>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Tree>
    <p:extLst>
      <p:ext uri="{BB962C8B-B14F-4D97-AF65-F5344CB8AC3E}">
        <p14:creationId xmlns:p14="http://schemas.microsoft.com/office/powerpoint/2010/main" val="64803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840858-7C33-7A9F-6CFB-88AD2A573CF4}"/>
              </a:ext>
            </a:extLst>
          </p:cNvPr>
          <p:cNvSpPr>
            <a:spLocks noGrp="1"/>
          </p:cNvSpPr>
          <p:nvPr>
            <p:ph type="title"/>
          </p:nvPr>
        </p:nvSpPr>
        <p:spPr>
          <a:xfrm>
            <a:off x="569894" y="345989"/>
            <a:ext cx="5291328" cy="617838"/>
          </a:xfrm>
        </p:spPr>
        <p:txBody>
          <a:bodyPr>
            <a:normAutofit/>
          </a:bodyPr>
          <a:lstStyle/>
          <a:p>
            <a:r>
              <a:rPr lang="en-US" sz="3600" b="1" dirty="0">
                <a:solidFill>
                  <a:schemeClr val="tx2"/>
                </a:solidFill>
              </a:rPr>
              <a:t>Customer Value Proposition</a:t>
            </a:r>
            <a:endParaRPr lang="en-IN" sz="3600" b="1" dirty="0">
              <a:solidFill>
                <a:schemeClr val="tx2"/>
              </a:solidFill>
            </a:endParaRPr>
          </a:p>
        </p:txBody>
      </p:sp>
      <p:pic>
        <p:nvPicPr>
          <p:cNvPr id="5" name="Picture 4">
            <a:extLst>
              <a:ext uri="{FF2B5EF4-FFF2-40B4-BE49-F238E27FC236}">
                <a16:creationId xmlns:a16="http://schemas.microsoft.com/office/drawing/2014/main" id="{40BC0CD4-CAA0-AE72-5F62-D9AF14E7A4D9}"/>
              </a:ext>
            </a:extLst>
          </p:cNvPr>
          <p:cNvPicPr>
            <a:picLocks noChangeAspect="1"/>
          </p:cNvPicPr>
          <p:nvPr/>
        </p:nvPicPr>
        <p:blipFill rotWithShape="1">
          <a:blip r:embed="rId3">
            <a:extLst>
              <a:ext uri="{28A0092B-C50C-407E-A947-70E740481C1C}">
                <a14:useLocalDpi xmlns:a14="http://schemas.microsoft.com/office/drawing/2010/main" val="0"/>
              </a:ext>
            </a:extLst>
          </a:blip>
          <a:srcRect t="20372" b="20373"/>
          <a:stretch/>
        </p:blipFill>
        <p:spPr>
          <a:xfrm>
            <a:off x="0" y="963827"/>
            <a:ext cx="11835442" cy="5645998"/>
          </a:xfrm>
          <a:prstGeom prst="rect">
            <a:avLst/>
          </a:prstGeom>
        </p:spPr>
      </p:pic>
      <p:sp>
        <p:nvSpPr>
          <p:cNvPr id="6" name="TextBox 5">
            <a:extLst>
              <a:ext uri="{FF2B5EF4-FFF2-40B4-BE49-F238E27FC236}">
                <a16:creationId xmlns:a16="http://schemas.microsoft.com/office/drawing/2014/main" id="{78074474-28D3-FA2F-0C32-6D695A973829}"/>
              </a:ext>
            </a:extLst>
          </p:cNvPr>
          <p:cNvSpPr txBox="1"/>
          <p:nvPr/>
        </p:nvSpPr>
        <p:spPr>
          <a:xfrm>
            <a:off x="1243605" y="4134750"/>
            <a:ext cx="2021647" cy="738664"/>
          </a:xfrm>
          <a:prstGeom prst="rect">
            <a:avLst/>
          </a:prstGeom>
          <a:solidFill>
            <a:srgbClr val="E5F0FF"/>
          </a:solidFill>
        </p:spPr>
        <p:txBody>
          <a:bodyPr wrap="square" rtlCol="0">
            <a:spAutoFit/>
          </a:bodyPr>
          <a:lstStyle/>
          <a:p>
            <a:r>
              <a:rPr lang="en-IN" sz="1400" dirty="0">
                <a:solidFill>
                  <a:srgbClr val="304667"/>
                </a:solidFill>
              </a:rPr>
              <a:t>Hassle-free commute</a:t>
            </a:r>
          </a:p>
          <a:p>
            <a:r>
              <a:rPr lang="en-IN" sz="1400" dirty="0">
                <a:solidFill>
                  <a:srgbClr val="304667"/>
                </a:solidFill>
              </a:rPr>
              <a:t>Quick travel</a:t>
            </a:r>
          </a:p>
          <a:p>
            <a:r>
              <a:rPr lang="en-IN" sz="1400" dirty="0">
                <a:solidFill>
                  <a:srgbClr val="304667"/>
                </a:solidFill>
              </a:rPr>
              <a:t>Ease of use – Rapido App</a:t>
            </a:r>
          </a:p>
        </p:txBody>
      </p:sp>
      <p:sp>
        <p:nvSpPr>
          <p:cNvPr id="7" name="TextBox 6">
            <a:extLst>
              <a:ext uri="{FF2B5EF4-FFF2-40B4-BE49-F238E27FC236}">
                <a16:creationId xmlns:a16="http://schemas.microsoft.com/office/drawing/2014/main" id="{133D9448-7E03-1FB8-E5BE-BA13F48AB82F}"/>
              </a:ext>
            </a:extLst>
          </p:cNvPr>
          <p:cNvSpPr txBox="1"/>
          <p:nvPr/>
        </p:nvSpPr>
        <p:spPr>
          <a:xfrm>
            <a:off x="3546908" y="4887968"/>
            <a:ext cx="2272336" cy="738664"/>
          </a:xfrm>
          <a:prstGeom prst="rect">
            <a:avLst/>
          </a:prstGeom>
          <a:solidFill>
            <a:srgbClr val="FFFFFF"/>
          </a:solidFill>
        </p:spPr>
        <p:txBody>
          <a:bodyPr wrap="square" rtlCol="0">
            <a:spAutoFit/>
          </a:bodyPr>
          <a:lstStyle/>
          <a:p>
            <a:r>
              <a:rPr lang="en-IN" sz="1400" dirty="0">
                <a:solidFill>
                  <a:srgbClr val="304667"/>
                </a:solidFill>
              </a:rPr>
              <a:t>Cheapest mode of taxi rides</a:t>
            </a:r>
          </a:p>
          <a:p>
            <a:r>
              <a:rPr lang="en-IN" sz="1400" dirty="0">
                <a:solidFill>
                  <a:srgbClr val="304667"/>
                </a:solidFill>
              </a:rPr>
              <a:t>Efficient &amp; Pocket-friendly</a:t>
            </a:r>
          </a:p>
          <a:p>
            <a:r>
              <a:rPr lang="en-IN" sz="1400" dirty="0">
                <a:solidFill>
                  <a:srgbClr val="304667"/>
                </a:solidFill>
              </a:rPr>
              <a:t>Last-mile commute</a:t>
            </a:r>
          </a:p>
        </p:txBody>
      </p:sp>
      <p:sp>
        <p:nvSpPr>
          <p:cNvPr id="8" name="TextBox 7">
            <a:extLst>
              <a:ext uri="{FF2B5EF4-FFF2-40B4-BE49-F238E27FC236}">
                <a16:creationId xmlns:a16="http://schemas.microsoft.com/office/drawing/2014/main" id="{BFEF8A8F-BDBA-3D00-9CBA-27E6379F5288}"/>
              </a:ext>
            </a:extLst>
          </p:cNvPr>
          <p:cNvSpPr txBox="1"/>
          <p:nvPr/>
        </p:nvSpPr>
        <p:spPr>
          <a:xfrm>
            <a:off x="6106580" y="4091289"/>
            <a:ext cx="1954800" cy="738664"/>
          </a:xfrm>
          <a:prstGeom prst="rect">
            <a:avLst/>
          </a:prstGeom>
          <a:solidFill>
            <a:srgbClr val="E5F0FF"/>
          </a:solidFill>
        </p:spPr>
        <p:txBody>
          <a:bodyPr wrap="square" rtlCol="0">
            <a:spAutoFit/>
          </a:bodyPr>
          <a:lstStyle/>
          <a:p>
            <a:r>
              <a:rPr lang="en-IN" sz="1400" dirty="0">
                <a:solidFill>
                  <a:srgbClr val="304667"/>
                </a:solidFill>
              </a:rPr>
              <a:t>Leading bike-taxi firm</a:t>
            </a:r>
          </a:p>
          <a:p>
            <a:r>
              <a:rPr lang="en-IN" sz="1400" dirty="0">
                <a:solidFill>
                  <a:srgbClr val="304667"/>
                </a:solidFill>
              </a:rPr>
              <a:t>Forbes Under 30 - Asia - Consumer Tech 2019</a:t>
            </a:r>
          </a:p>
        </p:txBody>
      </p:sp>
      <p:sp>
        <p:nvSpPr>
          <p:cNvPr id="9" name="TextBox 8">
            <a:extLst>
              <a:ext uri="{FF2B5EF4-FFF2-40B4-BE49-F238E27FC236}">
                <a16:creationId xmlns:a16="http://schemas.microsoft.com/office/drawing/2014/main" id="{DED503DC-EB42-F595-D021-2EBEA44674A3}"/>
              </a:ext>
            </a:extLst>
          </p:cNvPr>
          <p:cNvSpPr txBox="1"/>
          <p:nvPr/>
        </p:nvSpPr>
        <p:spPr>
          <a:xfrm>
            <a:off x="8523749" y="4841704"/>
            <a:ext cx="2056788" cy="954107"/>
          </a:xfrm>
          <a:prstGeom prst="rect">
            <a:avLst/>
          </a:prstGeom>
          <a:solidFill>
            <a:srgbClr val="FFFFFF"/>
          </a:solidFill>
        </p:spPr>
        <p:txBody>
          <a:bodyPr wrap="square">
            <a:spAutoFit/>
          </a:bodyPr>
          <a:lstStyle/>
          <a:p>
            <a:r>
              <a:rPr lang="en-IN" sz="1400" dirty="0">
                <a:solidFill>
                  <a:srgbClr val="304667"/>
                </a:solidFill>
              </a:rPr>
              <a:t>Highly recommended by customers</a:t>
            </a:r>
          </a:p>
          <a:p>
            <a:r>
              <a:rPr lang="en-IN" sz="1400" dirty="0">
                <a:solidFill>
                  <a:srgbClr val="304667"/>
                </a:solidFill>
              </a:rPr>
              <a:t>Captains bonus points based on customer rating</a:t>
            </a:r>
          </a:p>
        </p:txBody>
      </p:sp>
      <p:sp>
        <p:nvSpPr>
          <p:cNvPr id="10" name="TextBox 9">
            <a:extLst>
              <a:ext uri="{FF2B5EF4-FFF2-40B4-BE49-F238E27FC236}">
                <a16:creationId xmlns:a16="http://schemas.microsoft.com/office/drawing/2014/main" id="{12AEDBAB-9AE5-3083-6859-35773930360E}"/>
              </a:ext>
            </a:extLst>
          </p:cNvPr>
          <p:cNvSpPr txBox="1"/>
          <p:nvPr/>
        </p:nvSpPr>
        <p:spPr>
          <a:xfrm>
            <a:off x="1477617" y="3392659"/>
            <a:ext cx="1527659" cy="461665"/>
          </a:xfrm>
          <a:prstGeom prst="rect">
            <a:avLst/>
          </a:prstGeom>
          <a:solidFill>
            <a:srgbClr val="E5F0FF"/>
          </a:solidFill>
        </p:spPr>
        <p:txBody>
          <a:bodyPr wrap="square" rtlCol="0">
            <a:spAutoFit/>
          </a:bodyPr>
          <a:lstStyle/>
          <a:p>
            <a:r>
              <a:rPr lang="en-IN" sz="2400" b="1" dirty="0">
                <a:solidFill>
                  <a:srgbClr val="304667"/>
                </a:solidFill>
              </a:rPr>
              <a:t>Functional</a:t>
            </a:r>
          </a:p>
        </p:txBody>
      </p:sp>
      <p:sp>
        <p:nvSpPr>
          <p:cNvPr id="11" name="TextBox 10">
            <a:extLst>
              <a:ext uri="{FF2B5EF4-FFF2-40B4-BE49-F238E27FC236}">
                <a16:creationId xmlns:a16="http://schemas.microsoft.com/office/drawing/2014/main" id="{EB5C0F86-D84D-A972-4B8F-FAFE3FCAEB21}"/>
              </a:ext>
            </a:extLst>
          </p:cNvPr>
          <p:cNvSpPr txBox="1"/>
          <p:nvPr/>
        </p:nvSpPr>
        <p:spPr>
          <a:xfrm>
            <a:off x="3870909" y="3967291"/>
            <a:ext cx="1731406" cy="830997"/>
          </a:xfrm>
          <a:prstGeom prst="rect">
            <a:avLst/>
          </a:prstGeom>
          <a:solidFill>
            <a:srgbClr val="FDFFFF"/>
          </a:solidFill>
          <a:ln>
            <a:solidFill>
              <a:srgbClr val="FFFFFF"/>
            </a:solidFill>
          </a:ln>
        </p:spPr>
        <p:txBody>
          <a:bodyPr wrap="square" rtlCol="0">
            <a:spAutoFit/>
          </a:bodyPr>
          <a:lstStyle/>
          <a:p>
            <a:r>
              <a:rPr lang="en-IN" sz="2400" b="1" dirty="0">
                <a:solidFill>
                  <a:srgbClr val="304667"/>
                </a:solidFill>
              </a:rPr>
              <a:t>Economical</a:t>
            </a:r>
          </a:p>
          <a:p>
            <a:r>
              <a:rPr lang="en-IN" sz="2400" b="1" dirty="0">
                <a:solidFill>
                  <a:srgbClr val="304667"/>
                </a:solidFill>
              </a:rPr>
              <a:t>Proposition</a:t>
            </a:r>
          </a:p>
        </p:txBody>
      </p:sp>
      <p:sp>
        <p:nvSpPr>
          <p:cNvPr id="12" name="TextBox 11">
            <a:extLst>
              <a:ext uri="{FF2B5EF4-FFF2-40B4-BE49-F238E27FC236}">
                <a16:creationId xmlns:a16="http://schemas.microsoft.com/office/drawing/2014/main" id="{BE2A6E86-9A58-21C3-F42F-96096CD3319C}"/>
              </a:ext>
            </a:extLst>
          </p:cNvPr>
          <p:cNvSpPr txBox="1"/>
          <p:nvPr/>
        </p:nvSpPr>
        <p:spPr>
          <a:xfrm>
            <a:off x="6455062" y="3555993"/>
            <a:ext cx="1323010" cy="461665"/>
          </a:xfrm>
          <a:prstGeom prst="rect">
            <a:avLst/>
          </a:prstGeom>
          <a:solidFill>
            <a:srgbClr val="E5F0FF"/>
          </a:solidFill>
        </p:spPr>
        <p:txBody>
          <a:bodyPr wrap="square" rtlCol="0">
            <a:spAutoFit/>
          </a:bodyPr>
          <a:lstStyle/>
          <a:p>
            <a:r>
              <a:rPr lang="en-IN" sz="2400" b="1" dirty="0">
                <a:solidFill>
                  <a:srgbClr val="304667"/>
                </a:solidFill>
              </a:rPr>
              <a:t>Symbolic</a:t>
            </a:r>
          </a:p>
        </p:txBody>
      </p:sp>
      <p:sp>
        <p:nvSpPr>
          <p:cNvPr id="13" name="TextBox 12">
            <a:extLst>
              <a:ext uri="{FF2B5EF4-FFF2-40B4-BE49-F238E27FC236}">
                <a16:creationId xmlns:a16="http://schemas.microsoft.com/office/drawing/2014/main" id="{D792C879-E887-DAC2-37D0-8A57E73FE06E}"/>
              </a:ext>
            </a:extLst>
          </p:cNvPr>
          <p:cNvSpPr txBox="1"/>
          <p:nvPr/>
        </p:nvSpPr>
        <p:spPr>
          <a:xfrm>
            <a:off x="8736182" y="4229788"/>
            <a:ext cx="1630900" cy="461665"/>
          </a:xfrm>
          <a:prstGeom prst="rect">
            <a:avLst/>
          </a:prstGeom>
          <a:solidFill>
            <a:srgbClr val="FFFFFF"/>
          </a:solidFill>
        </p:spPr>
        <p:txBody>
          <a:bodyPr wrap="square" rtlCol="0">
            <a:spAutoFit/>
          </a:bodyPr>
          <a:lstStyle/>
          <a:p>
            <a:r>
              <a:rPr lang="en-IN" sz="2400" b="1" dirty="0">
                <a:solidFill>
                  <a:srgbClr val="304667"/>
                </a:solidFill>
              </a:rPr>
              <a:t>Emotional</a:t>
            </a:r>
          </a:p>
        </p:txBody>
      </p:sp>
      <p:sp>
        <p:nvSpPr>
          <p:cNvPr id="14" name="object 3">
            <a:extLst>
              <a:ext uri="{FF2B5EF4-FFF2-40B4-BE49-F238E27FC236}">
                <a16:creationId xmlns:a16="http://schemas.microsoft.com/office/drawing/2014/main" id="{2624AD5C-01FE-579C-B0BE-2CE6B588DD66}"/>
              </a:ext>
            </a:extLst>
          </p:cNvPr>
          <p:cNvSpPr/>
          <p:nvPr/>
        </p:nvSpPr>
        <p:spPr>
          <a:xfrm rot="10800000" flipH="1">
            <a:off x="10301681" y="-2"/>
            <a:ext cx="1900322" cy="1308685"/>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
        <p:nvSpPr>
          <p:cNvPr id="15" name="object 4">
            <a:extLst>
              <a:ext uri="{FF2B5EF4-FFF2-40B4-BE49-F238E27FC236}">
                <a16:creationId xmlns:a16="http://schemas.microsoft.com/office/drawing/2014/main" id="{8A62857A-0140-A40F-06D5-182323D8F994}"/>
              </a:ext>
            </a:extLst>
          </p:cNvPr>
          <p:cNvSpPr/>
          <p:nvPr/>
        </p:nvSpPr>
        <p:spPr>
          <a:xfrm rot="5400000" flipH="1">
            <a:off x="333410" y="5178155"/>
            <a:ext cx="1354823" cy="2021646"/>
          </a:xfrm>
          <a:custGeom>
            <a:avLst/>
            <a:gdLst/>
            <a:ahLst/>
            <a:cxnLst/>
            <a:rect l="l" t="t" r="r" b="b"/>
            <a:pathLst>
              <a:path w="3405504" h="3691890">
                <a:moveTo>
                  <a:pt x="0" y="1587523"/>
                </a:moveTo>
                <a:lnTo>
                  <a:pt x="2953932" y="49429"/>
                </a:lnTo>
                <a:lnTo>
                  <a:pt x="3000180" y="28120"/>
                </a:lnTo>
                <a:lnTo>
                  <a:pt x="3045081" y="12881"/>
                </a:lnTo>
                <a:lnTo>
                  <a:pt x="3088408" y="3558"/>
                </a:lnTo>
                <a:lnTo>
                  <a:pt x="3129935" y="0"/>
                </a:lnTo>
                <a:lnTo>
                  <a:pt x="3169436" y="2054"/>
                </a:lnTo>
                <a:lnTo>
                  <a:pt x="3241453" y="22394"/>
                </a:lnTo>
                <a:lnTo>
                  <a:pt x="3302648" y="63362"/>
                </a:lnTo>
                <a:lnTo>
                  <a:pt x="3351211" y="123741"/>
                </a:lnTo>
                <a:lnTo>
                  <a:pt x="3370189" y="160830"/>
                </a:lnTo>
                <a:lnTo>
                  <a:pt x="3385330" y="202317"/>
                </a:lnTo>
                <a:lnTo>
                  <a:pt x="3396408" y="248048"/>
                </a:lnTo>
                <a:lnTo>
                  <a:pt x="3403196" y="297872"/>
                </a:lnTo>
                <a:lnTo>
                  <a:pt x="3405468" y="351638"/>
                </a:lnTo>
                <a:lnTo>
                  <a:pt x="3401130" y="3691471"/>
                </a:lnTo>
              </a:path>
            </a:pathLst>
          </a:custGeom>
          <a:ln w="12700">
            <a:solidFill>
              <a:srgbClr val="79D143"/>
            </a:solidFill>
          </a:ln>
        </p:spPr>
        <p:txBody>
          <a:bodyPr wrap="square" lIns="0" tIns="0" rIns="0" bIns="0" rtlCol="0"/>
          <a:lstStyle/>
          <a:p>
            <a:endParaRPr/>
          </a:p>
        </p:txBody>
      </p:sp>
      <p:pic>
        <p:nvPicPr>
          <p:cNvPr id="16" name="object 17">
            <a:extLst>
              <a:ext uri="{FF2B5EF4-FFF2-40B4-BE49-F238E27FC236}">
                <a16:creationId xmlns:a16="http://schemas.microsoft.com/office/drawing/2014/main" id="{78524255-EBFF-759E-AF77-40292A3C2E29}"/>
              </a:ext>
            </a:extLst>
          </p:cNvPr>
          <p:cNvPicPr/>
          <p:nvPr/>
        </p:nvPicPr>
        <p:blipFill>
          <a:blip r:embed="rId4" cstate="print"/>
          <a:stretch>
            <a:fillRect/>
          </a:stretch>
        </p:blipFill>
        <p:spPr>
          <a:xfrm>
            <a:off x="10830187" y="39987"/>
            <a:ext cx="1361813" cy="798911"/>
          </a:xfrm>
          <a:prstGeom prst="rect">
            <a:avLst/>
          </a:prstGeom>
        </p:spPr>
      </p:pic>
    </p:spTree>
    <p:extLst>
      <p:ext uri="{BB962C8B-B14F-4D97-AF65-F5344CB8AC3E}">
        <p14:creationId xmlns:p14="http://schemas.microsoft.com/office/powerpoint/2010/main" val="338574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7" name="Freeform: Shape 26">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3" name="Freeform: Shape 32">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62C6B03F-063F-4C46-E369-F4EE0B20AF77}"/>
              </a:ext>
            </a:extLst>
          </p:cNvPr>
          <p:cNvSpPr>
            <a:spLocks noGrp="1"/>
          </p:cNvSpPr>
          <p:nvPr>
            <p:ph type="title"/>
          </p:nvPr>
        </p:nvSpPr>
        <p:spPr>
          <a:xfrm>
            <a:off x="667265" y="302606"/>
            <a:ext cx="9833548" cy="661989"/>
          </a:xfrm>
        </p:spPr>
        <p:txBody>
          <a:bodyPr anchor="b">
            <a:normAutofit/>
          </a:bodyPr>
          <a:lstStyle/>
          <a:p>
            <a:r>
              <a:rPr lang="en-US" sz="3600" b="1" dirty="0">
                <a:solidFill>
                  <a:schemeClr val="tx2"/>
                </a:solidFill>
              </a:rPr>
              <a:t>Market Research</a:t>
            </a:r>
          </a:p>
        </p:txBody>
      </p:sp>
      <p:sp>
        <p:nvSpPr>
          <p:cNvPr id="9" name="TextBox 8">
            <a:extLst>
              <a:ext uri="{FF2B5EF4-FFF2-40B4-BE49-F238E27FC236}">
                <a16:creationId xmlns:a16="http://schemas.microsoft.com/office/drawing/2014/main" id="{5BE442CB-9761-969C-F6AF-B0B9AE6A3A87}"/>
              </a:ext>
            </a:extLst>
          </p:cNvPr>
          <p:cNvSpPr txBox="1"/>
          <p:nvPr/>
        </p:nvSpPr>
        <p:spPr>
          <a:xfrm>
            <a:off x="667265" y="1267199"/>
            <a:ext cx="3664998" cy="1200329"/>
          </a:xfrm>
          <a:prstGeom prst="rect">
            <a:avLst/>
          </a:prstGeom>
          <a:noFill/>
        </p:spPr>
        <p:txBody>
          <a:bodyPr wrap="square" rtlCol="0">
            <a:spAutoFit/>
          </a:bodyPr>
          <a:lstStyle/>
          <a:p>
            <a:r>
              <a:rPr lang="en-IN" sz="2000" b="1" dirty="0">
                <a:solidFill>
                  <a:schemeClr val="accent1">
                    <a:lumMod val="50000"/>
                  </a:schemeClr>
                </a:solidFill>
              </a:rPr>
              <a:t>There are 220 million bike owners in India</a:t>
            </a:r>
          </a:p>
          <a:p>
            <a:r>
              <a:rPr lang="en-IN" sz="1600" b="1" dirty="0"/>
              <a:t>20% of them are unemployed, part-time workers, or students</a:t>
            </a:r>
          </a:p>
        </p:txBody>
      </p:sp>
      <p:pic>
        <p:nvPicPr>
          <p:cNvPr id="11" name="object 21">
            <a:extLst>
              <a:ext uri="{FF2B5EF4-FFF2-40B4-BE49-F238E27FC236}">
                <a16:creationId xmlns:a16="http://schemas.microsoft.com/office/drawing/2014/main" id="{BE09437E-027A-6329-6739-04EDC7215468}"/>
              </a:ext>
            </a:extLst>
          </p:cNvPr>
          <p:cNvPicPr/>
          <p:nvPr/>
        </p:nvPicPr>
        <p:blipFill>
          <a:blip r:embed="rId2" cstate="print"/>
          <a:stretch>
            <a:fillRect/>
          </a:stretch>
        </p:blipFill>
        <p:spPr>
          <a:xfrm>
            <a:off x="4332262" y="1267199"/>
            <a:ext cx="1301993" cy="1278105"/>
          </a:xfrm>
          <a:prstGeom prst="rect">
            <a:avLst/>
          </a:prstGeom>
          <a:solidFill>
            <a:schemeClr val="bg1"/>
          </a:solidFill>
        </p:spPr>
      </p:pic>
      <p:sp>
        <p:nvSpPr>
          <p:cNvPr id="12" name="object 20">
            <a:extLst>
              <a:ext uri="{FF2B5EF4-FFF2-40B4-BE49-F238E27FC236}">
                <a16:creationId xmlns:a16="http://schemas.microsoft.com/office/drawing/2014/main" id="{89414BAD-8254-F792-148F-4AF465998D0D}"/>
              </a:ext>
            </a:extLst>
          </p:cNvPr>
          <p:cNvSpPr txBox="1"/>
          <p:nvPr/>
        </p:nvSpPr>
        <p:spPr>
          <a:xfrm>
            <a:off x="4753163" y="1656283"/>
            <a:ext cx="523512" cy="259045"/>
          </a:xfrm>
          <a:prstGeom prst="rect">
            <a:avLst/>
          </a:prstGeom>
        </p:spPr>
        <p:txBody>
          <a:bodyPr vert="horz" wrap="square" lIns="0" tIns="12700" rIns="0" bIns="0" rtlCol="0">
            <a:spAutoFit/>
          </a:bodyPr>
          <a:lstStyle/>
          <a:p>
            <a:pPr marL="12700">
              <a:lnSpc>
                <a:spcPct val="100000"/>
              </a:lnSpc>
              <a:spcBef>
                <a:spcPts val="100"/>
              </a:spcBef>
            </a:pPr>
            <a:r>
              <a:rPr lang="en-IN" sz="1600" b="1" spc="-235" dirty="0">
                <a:latin typeface="Verdana"/>
                <a:cs typeface="Verdana"/>
              </a:rPr>
              <a:t>20</a:t>
            </a:r>
            <a:r>
              <a:rPr sz="1600" b="1" spc="-515" dirty="0">
                <a:latin typeface="Verdana"/>
                <a:cs typeface="Verdana"/>
              </a:rPr>
              <a:t>%</a:t>
            </a:r>
            <a:endParaRPr sz="1600" b="1" dirty="0">
              <a:latin typeface="Verdana"/>
              <a:cs typeface="Verdana"/>
            </a:endParaRPr>
          </a:p>
        </p:txBody>
      </p:sp>
      <p:sp>
        <p:nvSpPr>
          <p:cNvPr id="2" name="TextBox 1">
            <a:extLst>
              <a:ext uri="{FF2B5EF4-FFF2-40B4-BE49-F238E27FC236}">
                <a16:creationId xmlns:a16="http://schemas.microsoft.com/office/drawing/2014/main" id="{CCC16A07-A30F-94ED-2D50-D8561B4DB20D}"/>
              </a:ext>
            </a:extLst>
          </p:cNvPr>
          <p:cNvSpPr txBox="1"/>
          <p:nvPr/>
        </p:nvSpPr>
        <p:spPr>
          <a:xfrm>
            <a:off x="6181248" y="2493521"/>
            <a:ext cx="3347563" cy="954107"/>
          </a:xfrm>
          <a:prstGeom prst="rect">
            <a:avLst/>
          </a:prstGeom>
          <a:noFill/>
        </p:spPr>
        <p:txBody>
          <a:bodyPr wrap="square" rtlCol="0">
            <a:spAutoFit/>
          </a:bodyPr>
          <a:lstStyle/>
          <a:p>
            <a:r>
              <a:rPr lang="en-IN" sz="2000" b="1" dirty="0">
                <a:solidFill>
                  <a:schemeClr val="accent1">
                    <a:lumMod val="50000"/>
                  </a:schemeClr>
                </a:solidFill>
              </a:rPr>
              <a:t>Average bike utilization in a day is just 18%</a:t>
            </a:r>
          </a:p>
          <a:p>
            <a:r>
              <a:rPr lang="en-IN" sz="1600" b="1" dirty="0"/>
              <a:t>No need to encourage new purchase</a:t>
            </a:r>
            <a:endParaRPr lang="en-IN" sz="1400" b="1" dirty="0"/>
          </a:p>
        </p:txBody>
      </p:sp>
      <p:cxnSp>
        <p:nvCxnSpPr>
          <p:cNvPr id="4" name="Straight Connector 3">
            <a:extLst>
              <a:ext uri="{FF2B5EF4-FFF2-40B4-BE49-F238E27FC236}">
                <a16:creationId xmlns:a16="http://schemas.microsoft.com/office/drawing/2014/main" id="{EBD6E9BD-F3F2-BD89-DCF4-91C33B36C52B}"/>
              </a:ext>
            </a:extLst>
          </p:cNvPr>
          <p:cNvCxnSpPr>
            <a:cxnSpLocks/>
          </p:cNvCxnSpPr>
          <p:nvPr/>
        </p:nvCxnSpPr>
        <p:spPr>
          <a:xfrm flipV="1">
            <a:off x="1169507" y="2550098"/>
            <a:ext cx="2886524" cy="17317"/>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3B0269-6435-952B-4C8F-5A88C9E1CD17}"/>
              </a:ext>
            </a:extLst>
          </p:cNvPr>
          <p:cNvSpPr txBox="1"/>
          <p:nvPr/>
        </p:nvSpPr>
        <p:spPr>
          <a:xfrm>
            <a:off x="6112152" y="4575471"/>
            <a:ext cx="3664998" cy="1200329"/>
          </a:xfrm>
          <a:prstGeom prst="rect">
            <a:avLst/>
          </a:prstGeom>
          <a:noFill/>
        </p:spPr>
        <p:txBody>
          <a:bodyPr wrap="square" rtlCol="0">
            <a:spAutoFit/>
          </a:bodyPr>
          <a:lstStyle/>
          <a:p>
            <a:r>
              <a:rPr lang="en-IN" sz="2000" b="1" dirty="0">
                <a:solidFill>
                  <a:schemeClr val="accent1">
                    <a:lumMod val="50000"/>
                  </a:schemeClr>
                </a:solidFill>
              </a:rPr>
              <a:t>Rapido is trying to utilize the existing in-efficiency</a:t>
            </a:r>
          </a:p>
          <a:p>
            <a:r>
              <a:rPr lang="en-IN" sz="1600" b="1" dirty="0"/>
              <a:t>80% of the bikes on roads have a vacant rear seat</a:t>
            </a:r>
          </a:p>
        </p:txBody>
      </p:sp>
      <p:cxnSp>
        <p:nvCxnSpPr>
          <p:cNvPr id="10" name="Straight Connector 9">
            <a:extLst>
              <a:ext uri="{FF2B5EF4-FFF2-40B4-BE49-F238E27FC236}">
                <a16:creationId xmlns:a16="http://schemas.microsoft.com/office/drawing/2014/main" id="{68D9D4E1-EE93-7301-417C-8CE0F3AEDB1D}"/>
              </a:ext>
            </a:extLst>
          </p:cNvPr>
          <p:cNvCxnSpPr>
            <a:cxnSpLocks/>
          </p:cNvCxnSpPr>
          <p:nvPr/>
        </p:nvCxnSpPr>
        <p:spPr>
          <a:xfrm>
            <a:off x="6888157" y="3536471"/>
            <a:ext cx="25382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31FF50-E185-78F4-EC4D-697772A692C0}"/>
              </a:ext>
            </a:extLst>
          </p:cNvPr>
          <p:cNvCxnSpPr>
            <a:cxnSpLocks/>
          </p:cNvCxnSpPr>
          <p:nvPr/>
        </p:nvCxnSpPr>
        <p:spPr>
          <a:xfrm>
            <a:off x="6951545" y="5863307"/>
            <a:ext cx="257726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9233B0-2388-102F-3D7D-A623EB9FEEFA}"/>
              </a:ext>
            </a:extLst>
          </p:cNvPr>
          <p:cNvSpPr txBox="1"/>
          <p:nvPr/>
        </p:nvSpPr>
        <p:spPr>
          <a:xfrm>
            <a:off x="667265" y="3453009"/>
            <a:ext cx="3566771" cy="954107"/>
          </a:xfrm>
          <a:prstGeom prst="rect">
            <a:avLst/>
          </a:prstGeom>
          <a:noFill/>
        </p:spPr>
        <p:txBody>
          <a:bodyPr wrap="square" rtlCol="0">
            <a:spAutoFit/>
          </a:bodyPr>
          <a:lstStyle/>
          <a:p>
            <a:r>
              <a:rPr lang="en-IN" sz="2000" b="1" dirty="0">
                <a:solidFill>
                  <a:schemeClr val="accent1">
                    <a:lumMod val="50000"/>
                  </a:schemeClr>
                </a:solidFill>
              </a:rPr>
              <a:t>Declining growth rate of expensive cab rides</a:t>
            </a:r>
          </a:p>
          <a:p>
            <a:r>
              <a:rPr lang="en-IN" sz="1600" b="1" dirty="0"/>
              <a:t>Bike taxis can generate</a:t>
            </a:r>
            <a:r>
              <a:rPr lang="en-IN" sz="1400" dirty="0"/>
              <a:t> </a:t>
            </a:r>
            <a:r>
              <a:rPr lang="en-IN" sz="1600" b="1" i="0" dirty="0">
                <a:solidFill>
                  <a:srgbClr val="000000"/>
                </a:solidFill>
                <a:effectLst/>
              </a:rPr>
              <a:t>$</a:t>
            </a:r>
            <a:r>
              <a:rPr lang="en-IN" sz="1600" b="1" dirty="0"/>
              <a:t>5 billion/year </a:t>
            </a:r>
            <a:endParaRPr lang="en-IN" sz="1400" b="1" dirty="0"/>
          </a:p>
        </p:txBody>
      </p:sp>
      <p:cxnSp>
        <p:nvCxnSpPr>
          <p:cNvPr id="39" name="Straight Connector 38">
            <a:extLst>
              <a:ext uri="{FF2B5EF4-FFF2-40B4-BE49-F238E27FC236}">
                <a16:creationId xmlns:a16="http://schemas.microsoft.com/office/drawing/2014/main" id="{E33C946B-7C81-4CBB-09F6-80E45F461C97}"/>
              </a:ext>
            </a:extLst>
          </p:cNvPr>
          <p:cNvCxnSpPr>
            <a:cxnSpLocks/>
          </p:cNvCxnSpPr>
          <p:nvPr/>
        </p:nvCxnSpPr>
        <p:spPr>
          <a:xfrm>
            <a:off x="1563757" y="4540000"/>
            <a:ext cx="2577266"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5D99A1-9F86-D6AE-180C-5D56520AFA35}"/>
              </a:ext>
            </a:extLst>
          </p:cNvPr>
          <p:cNvSpPr txBox="1"/>
          <p:nvPr/>
        </p:nvSpPr>
        <p:spPr>
          <a:xfrm>
            <a:off x="721890" y="5292710"/>
            <a:ext cx="3566771" cy="1200329"/>
          </a:xfrm>
          <a:prstGeom prst="rect">
            <a:avLst/>
          </a:prstGeom>
          <a:noFill/>
        </p:spPr>
        <p:txBody>
          <a:bodyPr wrap="square" rtlCol="0">
            <a:spAutoFit/>
          </a:bodyPr>
          <a:lstStyle/>
          <a:p>
            <a:r>
              <a:rPr lang="en-IN" sz="2000" b="1" dirty="0">
                <a:solidFill>
                  <a:schemeClr val="accent1">
                    <a:lumMod val="50000"/>
                  </a:schemeClr>
                </a:solidFill>
              </a:rPr>
              <a:t>Huge opportunity available for female riders</a:t>
            </a:r>
          </a:p>
          <a:p>
            <a:r>
              <a:rPr lang="en-IN" sz="1600" b="1" dirty="0"/>
              <a:t>Only 5% of captains are female for 20% of the female customers</a:t>
            </a:r>
            <a:endParaRPr lang="en-IN" sz="1400" b="1" dirty="0"/>
          </a:p>
        </p:txBody>
      </p:sp>
      <p:pic>
        <p:nvPicPr>
          <p:cNvPr id="42" name="Picture 41">
            <a:extLst>
              <a:ext uri="{FF2B5EF4-FFF2-40B4-BE49-F238E27FC236}">
                <a16:creationId xmlns:a16="http://schemas.microsoft.com/office/drawing/2014/main" id="{1ED273AC-19BB-369A-D75C-2C3B9D04468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430" t="9909" r="10919" b="10336"/>
          <a:stretch/>
        </p:blipFill>
        <p:spPr>
          <a:xfrm>
            <a:off x="4275092" y="5607511"/>
            <a:ext cx="896674" cy="945092"/>
          </a:xfrm>
          <a:prstGeom prst="rect">
            <a:avLst/>
          </a:prstGeom>
        </p:spPr>
      </p:pic>
      <p:pic>
        <p:nvPicPr>
          <p:cNvPr id="45" name="Picture 44">
            <a:extLst>
              <a:ext uri="{FF2B5EF4-FFF2-40B4-BE49-F238E27FC236}">
                <a16:creationId xmlns:a16="http://schemas.microsoft.com/office/drawing/2014/main" id="{A4A781C1-498B-3228-0E1D-FAD578BB0A9B}"/>
              </a:ext>
            </a:extLst>
          </p:cNvPr>
          <p:cNvPicPr>
            <a:picLocks noChangeAspect="1"/>
          </p:cNvPicPr>
          <p:nvPr/>
        </p:nvPicPr>
        <p:blipFill rotWithShape="1">
          <a:blip r:embed="rId4">
            <a:extLst>
              <a:ext uri="{28A0092B-C50C-407E-A947-70E740481C1C}">
                <a14:useLocalDpi xmlns:a14="http://schemas.microsoft.com/office/drawing/2010/main" val="0"/>
              </a:ext>
            </a:extLst>
          </a:blip>
          <a:srcRect l="4459" t="7435" r="67306" b="57387"/>
          <a:stretch/>
        </p:blipFill>
        <p:spPr>
          <a:xfrm>
            <a:off x="9637033" y="4849391"/>
            <a:ext cx="1032747" cy="1017786"/>
          </a:xfrm>
          <a:prstGeom prst="rect">
            <a:avLst/>
          </a:prstGeom>
        </p:spPr>
      </p:pic>
      <p:cxnSp>
        <p:nvCxnSpPr>
          <p:cNvPr id="46" name="Straight Connector 45">
            <a:extLst>
              <a:ext uri="{FF2B5EF4-FFF2-40B4-BE49-F238E27FC236}">
                <a16:creationId xmlns:a16="http://schemas.microsoft.com/office/drawing/2014/main" id="{12241B63-FEB9-22B8-B30F-357D3B72D7A5}"/>
              </a:ext>
            </a:extLst>
          </p:cNvPr>
          <p:cNvCxnSpPr>
            <a:cxnSpLocks/>
          </p:cNvCxnSpPr>
          <p:nvPr/>
        </p:nvCxnSpPr>
        <p:spPr>
          <a:xfrm>
            <a:off x="1645051" y="6552603"/>
            <a:ext cx="2577266" cy="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1C629010-ACDF-E44B-9921-CF43C0FEEC2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0400" t="10642" r="6386" b="19210"/>
          <a:stretch/>
        </p:blipFill>
        <p:spPr>
          <a:xfrm>
            <a:off x="4202109" y="3492318"/>
            <a:ext cx="1042639" cy="949245"/>
          </a:xfrm>
          <a:prstGeom prst="rect">
            <a:avLst/>
          </a:prstGeom>
        </p:spPr>
      </p:pic>
      <p:pic>
        <p:nvPicPr>
          <p:cNvPr id="50" name="Picture 49">
            <a:extLst>
              <a:ext uri="{FF2B5EF4-FFF2-40B4-BE49-F238E27FC236}">
                <a16:creationId xmlns:a16="http://schemas.microsoft.com/office/drawing/2014/main" id="{2ACBB13D-C72C-2D52-7592-499B210E3810}"/>
              </a:ext>
            </a:extLst>
          </p:cNvPr>
          <p:cNvPicPr>
            <a:picLocks noChangeAspect="1"/>
          </p:cNvPicPr>
          <p:nvPr/>
        </p:nvPicPr>
        <p:blipFill rotWithShape="1">
          <a:blip r:embed="rId6">
            <a:extLst>
              <a:ext uri="{28A0092B-C50C-407E-A947-70E740481C1C}">
                <a14:useLocalDpi xmlns:a14="http://schemas.microsoft.com/office/drawing/2010/main" val="0"/>
              </a:ext>
            </a:extLst>
          </a:blip>
          <a:srcRect l="3279" t="36865" r="80103" b="47033"/>
          <a:stretch/>
        </p:blipFill>
        <p:spPr>
          <a:xfrm>
            <a:off x="9479103" y="2476203"/>
            <a:ext cx="1161783" cy="878075"/>
          </a:xfrm>
          <a:prstGeom prst="rect">
            <a:avLst/>
          </a:prstGeom>
        </p:spPr>
      </p:pic>
      <p:sp>
        <p:nvSpPr>
          <p:cNvPr id="51" name="TextBox 50">
            <a:extLst>
              <a:ext uri="{FF2B5EF4-FFF2-40B4-BE49-F238E27FC236}">
                <a16:creationId xmlns:a16="http://schemas.microsoft.com/office/drawing/2014/main" id="{9B616853-2085-B29F-43EB-9EF940678E8F}"/>
              </a:ext>
            </a:extLst>
          </p:cNvPr>
          <p:cNvSpPr txBox="1"/>
          <p:nvPr/>
        </p:nvSpPr>
        <p:spPr>
          <a:xfrm>
            <a:off x="9810529" y="3247065"/>
            <a:ext cx="553673" cy="307777"/>
          </a:xfrm>
          <a:prstGeom prst="rect">
            <a:avLst/>
          </a:prstGeom>
          <a:noFill/>
        </p:spPr>
        <p:txBody>
          <a:bodyPr wrap="square" rtlCol="0">
            <a:spAutoFit/>
          </a:bodyPr>
          <a:lstStyle/>
          <a:p>
            <a:r>
              <a:rPr lang="en-IN" sz="1400" b="1" i="1" dirty="0">
                <a:solidFill>
                  <a:srgbClr val="7110C2"/>
                </a:solidFill>
                <a:latin typeface="+mj-lt"/>
              </a:rPr>
              <a:t>LOW</a:t>
            </a:r>
          </a:p>
        </p:txBody>
      </p:sp>
      <p:sp>
        <p:nvSpPr>
          <p:cNvPr id="53" name="object 3">
            <a:extLst>
              <a:ext uri="{FF2B5EF4-FFF2-40B4-BE49-F238E27FC236}">
                <a16:creationId xmlns:a16="http://schemas.microsoft.com/office/drawing/2014/main" id="{1FF02803-6439-E2D0-0BE0-0FD2999F2700}"/>
              </a:ext>
            </a:extLst>
          </p:cNvPr>
          <p:cNvSpPr/>
          <p:nvPr/>
        </p:nvSpPr>
        <p:spPr>
          <a:xfrm>
            <a:off x="5420338" y="4217415"/>
            <a:ext cx="6766469" cy="2640586"/>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pic>
        <p:nvPicPr>
          <p:cNvPr id="54" name="object 17">
            <a:extLst>
              <a:ext uri="{FF2B5EF4-FFF2-40B4-BE49-F238E27FC236}">
                <a16:creationId xmlns:a16="http://schemas.microsoft.com/office/drawing/2014/main" id="{38B0C3F7-3DAB-85A1-BBC8-F871584BD012}"/>
              </a:ext>
            </a:extLst>
          </p:cNvPr>
          <p:cNvPicPr/>
          <p:nvPr/>
        </p:nvPicPr>
        <p:blipFill>
          <a:blip r:embed="rId7" cstate="print"/>
          <a:stretch>
            <a:fillRect/>
          </a:stretch>
        </p:blipFill>
        <p:spPr>
          <a:xfrm>
            <a:off x="10861346" y="6080057"/>
            <a:ext cx="1325461" cy="738020"/>
          </a:xfrm>
          <a:prstGeom prst="rect">
            <a:avLst/>
          </a:prstGeom>
        </p:spPr>
      </p:pic>
    </p:spTree>
    <p:extLst>
      <p:ext uri="{BB962C8B-B14F-4D97-AF65-F5344CB8AC3E}">
        <p14:creationId xmlns:p14="http://schemas.microsoft.com/office/powerpoint/2010/main" val="285719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7" name="Freeform: Shape 26">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0" name="Freeform: Shape 29">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3" name="Freeform: Shape 32">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1">
            <a:extLst>
              <a:ext uri="{FF2B5EF4-FFF2-40B4-BE49-F238E27FC236}">
                <a16:creationId xmlns:a16="http://schemas.microsoft.com/office/drawing/2014/main" id="{25F10158-0E48-F0AC-CE48-541E9C79C50D}"/>
              </a:ext>
            </a:extLst>
          </p:cNvPr>
          <p:cNvSpPr>
            <a:spLocks noGrp="1"/>
          </p:cNvSpPr>
          <p:nvPr>
            <p:ph type="title"/>
          </p:nvPr>
        </p:nvSpPr>
        <p:spPr>
          <a:xfrm>
            <a:off x="687499" y="385443"/>
            <a:ext cx="4941514" cy="722767"/>
          </a:xfrm>
        </p:spPr>
        <p:txBody>
          <a:bodyPr anchor="b">
            <a:normAutofit/>
          </a:bodyPr>
          <a:lstStyle/>
          <a:p>
            <a:r>
              <a:rPr lang="en-US" sz="3600" b="1" dirty="0">
                <a:solidFill>
                  <a:schemeClr val="tx2"/>
                </a:solidFill>
              </a:rPr>
              <a:t>Observations/Analysis</a:t>
            </a:r>
          </a:p>
        </p:txBody>
      </p:sp>
      <p:pic>
        <p:nvPicPr>
          <p:cNvPr id="14" name="Picture 2" descr="Rapido Captain Bike Taxi Auto - Google Play પર ઍપ્લિકેશનો">
            <a:extLst>
              <a:ext uri="{FF2B5EF4-FFF2-40B4-BE49-F238E27FC236}">
                <a16:creationId xmlns:a16="http://schemas.microsoft.com/office/drawing/2014/main" id="{C3AB1185-2698-6294-356F-5344CAECA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1" t="25276" r="11213" b="29722"/>
          <a:stretch/>
        </p:blipFill>
        <p:spPr bwMode="auto">
          <a:xfrm>
            <a:off x="10201550" y="5797982"/>
            <a:ext cx="1541929" cy="9095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6897401-9745-E745-64D4-D1AB232D22CC}"/>
              </a:ext>
            </a:extLst>
          </p:cNvPr>
          <p:cNvSpPr txBox="1"/>
          <p:nvPr/>
        </p:nvSpPr>
        <p:spPr>
          <a:xfrm>
            <a:off x="687499" y="3766657"/>
            <a:ext cx="5408501" cy="2308324"/>
          </a:xfrm>
          <a:prstGeom prst="rect">
            <a:avLst/>
          </a:prstGeom>
          <a:noFill/>
        </p:spPr>
        <p:txBody>
          <a:bodyPr wrap="square" rtlCol="0">
            <a:spAutoFit/>
          </a:bodyPr>
          <a:lstStyle/>
          <a:p>
            <a:pPr marL="0" indent="0">
              <a:buFont typeface="Arial" panose="020B0604020202020204" pitchFamily="34" charset="0"/>
              <a:buNone/>
            </a:pPr>
            <a:r>
              <a:rPr lang="en-US" sz="1800" b="1" dirty="0">
                <a:solidFill>
                  <a:schemeClr val="tx2"/>
                </a:solidFill>
              </a:rPr>
              <a:t>Solutions </a:t>
            </a:r>
          </a:p>
          <a:p>
            <a:pPr marL="285750" indent="-285750">
              <a:buFont typeface="Arial" panose="020B0604020202020204" pitchFamily="34" charset="0"/>
              <a:buChar char="•"/>
            </a:pPr>
            <a:r>
              <a:rPr lang="en-US" sz="1800" dirty="0">
                <a:solidFill>
                  <a:schemeClr val="tx2"/>
                </a:solidFill>
              </a:rPr>
              <a:t>Target fast-growing tier 2 cities like Nashik, Ajmer, Durgapur, etc.</a:t>
            </a:r>
          </a:p>
          <a:p>
            <a:pPr marL="285750" indent="-285750">
              <a:buFont typeface="Arial" panose="020B0604020202020204" pitchFamily="34" charset="0"/>
              <a:buChar char="•"/>
            </a:pPr>
            <a:r>
              <a:rPr lang="en-US" sz="1800" dirty="0">
                <a:solidFill>
                  <a:schemeClr val="tx2"/>
                </a:solidFill>
              </a:rPr>
              <a:t>Break gender-stereotype and include female captains</a:t>
            </a:r>
          </a:p>
          <a:p>
            <a:pPr marL="285750" indent="-285750">
              <a:buFont typeface="Arial" panose="020B0604020202020204" pitchFamily="34" charset="0"/>
              <a:buChar char="•"/>
            </a:pPr>
            <a:r>
              <a:rPr lang="en-US" sz="1800" dirty="0">
                <a:solidFill>
                  <a:schemeClr val="tx2"/>
                </a:solidFill>
              </a:rPr>
              <a:t>Option to select Female captains for female customers</a:t>
            </a:r>
          </a:p>
          <a:p>
            <a:pPr marL="285750" indent="-285750">
              <a:buFont typeface="Arial" panose="020B0604020202020204" pitchFamily="34" charset="0"/>
              <a:buChar char="•"/>
            </a:pPr>
            <a:r>
              <a:rPr lang="en-US" sz="1800" dirty="0">
                <a:solidFill>
                  <a:schemeClr val="tx2"/>
                </a:solidFill>
              </a:rPr>
              <a:t>‘</a:t>
            </a:r>
            <a:r>
              <a:rPr lang="en-US" dirty="0">
                <a:solidFill>
                  <a:schemeClr val="tx2"/>
                </a:solidFill>
              </a:rPr>
              <a:t>Power Pass’ for daily commuters - Discounts</a:t>
            </a:r>
            <a:endParaRPr lang="en-US" sz="1800" dirty="0">
              <a:solidFill>
                <a:schemeClr val="tx2"/>
              </a:solidFill>
            </a:endParaRPr>
          </a:p>
        </p:txBody>
      </p:sp>
      <p:sp>
        <p:nvSpPr>
          <p:cNvPr id="31" name="TextBox 30">
            <a:extLst>
              <a:ext uri="{FF2B5EF4-FFF2-40B4-BE49-F238E27FC236}">
                <a16:creationId xmlns:a16="http://schemas.microsoft.com/office/drawing/2014/main" id="{04B881E5-19B8-4DAE-3ADC-52B152B078AB}"/>
              </a:ext>
            </a:extLst>
          </p:cNvPr>
          <p:cNvSpPr txBox="1"/>
          <p:nvPr/>
        </p:nvSpPr>
        <p:spPr>
          <a:xfrm>
            <a:off x="763398" y="1266738"/>
            <a:ext cx="5050173" cy="2308324"/>
          </a:xfrm>
          <a:prstGeom prst="rect">
            <a:avLst/>
          </a:prstGeom>
          <a:noFill/>
        </p:spPr>
        <p:txBody>
          <a:bodyPr wrap="square" rtlCol="0">
            <a:spAutoFit/>
          </a:bodyPr>
          <a:lstStyle/>
          <a:p>
            <a:pPr marL="0" indent="0">
              <a:buNone/>
            </a:pPr>
            <a:r>
              <a:rPr lang="en-US" sz="1800" b="1" dirty="0">
                <a:solidFill>
                  <a:schemeClr val="tx2"/>
                </a:solidFill>
              </a:rPr>
              <a:t>Challenges</a:t>
            </a:r>
          </a:p>
          <a:p>
            <a:pPr marL="285750" indent="-285750">
              <a:buFont typeface="Arial" panose="020B0604020202020204" pitchFamily="34" charset="0"/>
              <a:buChar char="•"/>
            </a:pPr>
            <a:r>
              <a:rPr lang="en-US" sz="1800" dirty="0">
                <a:solidFill>
                  <a:schemeClr val="tx2"/>
                </a:solidFill>
              </a:rPr>
              <a:t>Uncaptured Tier-2 and Tier-3 market</a:t>
            </a:r>
          </a:p>
          <a:p>
            <a:pPr marL="285750" indent="-285750">
              <a:buFont typeface="Arial" panose="020B0604020202020204" pitchFamily="34" charset="0"/>
              <a:buChar char="•"/>
            </a:pPr>
            <a:r>
              <a:rPr lang="en-US" sz="1800" dirty="0">
                <a:solidFill>
                  <a:schemeClr val="tx2"/>
                </a:solidFill>
              </a:rPr>
              <a:t>High Competition  </a:t>
            </a:r>
          </a:p>
          <a:p>
            <a:pPr marL="285750" indent="-285750">
              <a:buFont typeface="Arial" panose="020B0604020202020204" pitchFamily="34" charset="0"/>
              <a:buChar char="•"/>
            </a:pPr>
            <a:r>
              <a:rPr lang="en-US" sz="1800" dirty="0">
                <a:solidFill>
                  <a:schemeClr val="tx2"/>
                </a:solidFill>
              </a:rPr>
              <a:t>Entry barrier low- New Competitors</a:t>
            </a:r>
          </a:p>
          <a:p>
            <a:pPr marL="285750" indent="-285750">
              <a:buFont typeface="Arial" panose="020B0604020202020204" pitchFamily="34" charset="0"/>
              <a:buChar char="•"/>
            </a:pPr>
            <a:r>
              <a:rPr lang="en-US" sz="1800" dirty="0">
                <a:solidFill>
                  <a:schemeClr val="tx2"/>
                </a:solidFill>
              </a:rPr>
              <a:t>Female customers are low due to low female captains</a:t>
            </a:r>
          </a:p>
          <a:p>
            <a:pPr marL="285750" indent="-285750">
              <a:buFont typeface="Arial" panose="020B0604020202020204" pitchFamily="34" charset="0"/>
              <a:buChar char="•"/>
            </a:pPr>
            <a:r>
              <a:rPr lang="en-US" sz="1800" dirty="0">
                <a:solidFill>
                  <a:schemeClr val="tx2"/>
                </a:solidFill>
              </a:rPr>
              <a:t>Absence in growing youth segment of self-drive bikes</a:t>
            </a:r>
          </a:p>
        </p:txBody>
      </p:sp>
      <p:pic>
        <p:nvPicPr>
          <p:cNvPr id="37" name="object 29">
            <a:extLst>
              <a:ext uri="{FF2B5EF4-FFF2-40B4-BE49-F238E27FC236}">
                <a16:creationId xmlns:a16="http://schemas.microsoft.com/office/drawing/2014/main" id="{60F7A858-F52F-D109-50D9-996226016382}"/>
              </a:ext>
            </a:extLst>
          </p:cNvPr>
          <p:cNvPicPr>
            <a:picLocks noChangeAspect="1"/>
          </p:cNvPicPr>
          <p:nvPr/>
        </p:nvPicPr>
        <p:blipFill>
          <a:blip r:embed="rId3" cstate="print"/>
          <a:stretch>
            <a:fillRect/>
          </a:stretch>
        </p:blipFill>
        <p:spPr>
          <a:xfrm>
            <a:off x="6170294" y="3766657"/>
            <a:ext cx="1144562" cy="1204580"/>
          </a:xfrm>
          <a:prstGeom prst="rect">
            <a:avLst/>
          </a:prstGeom>
        </p:spPr>
      </p:pic>
      <p:sp>
        <p:nvSpPr>
          <p:cNvPr id="38" name="TextBox 37">
            <a:extLst>
              <a:ext uri="{FF2B5EF4-FFF2-40B4-BE49-F238E27FC236}">
                <a16:creationId xmlns:a16="http://schemas.microsoft.com/office/drawing/2014/main" id="{05A59989-44A9-DB37-1ABD-461E83F8288E}"/>
              </a:ext>
            </a:extLst>
          </p:cNvPr>
          <p:cNvSpPr txBox="1"/>
          <p:nvPr/>
        </p:nvSpPr>
        <p:spPr>
          <a:xfrm>
            <a:off x="6096000" y="4864347"/>
            <a:ext cx="1293149" cy="369332"/>
          </a:xfrm>
          <a:prstGeom prst="rect">
            <a:avLst/>
          </a:prstGeom>
          <a:noFill/>
        </p:spPr>
        <p:txBody>
          <a:bodyPr wrap="square" rtlCol="0">
            <a:spAutoFit/>
          </a:bodyPr>
          <a:lstStyle/>
          <a:p>
            <a:r>
              <a:rPr lang="en-IN" b="1" dirty="0">
                <a:solidFill>
                  <a:srgbClr val="DD7B3E"/>
                </a:solidFill>
              </a:rPr>
              <a:t>Power Pass</a:t>
            </a:r>
          </a:p>
        </p:txBody>
      </p:sp>
      <p:pic>
        <p:nvPicPr>
          <p:cNvPr id="40" name="Picture 39">
            <a:extLst>
              <a:ext uri="{FF2B5EF4-FFF2-40B4-BE49-F238E27FC236}">
                <a16:creationId xmlns:a16="http://schemas.microsoft.com/office/drawing/2014/main" id="{33C45C77-AE67-AEB8-D084-06C96CADC5C2}"/>
              </a:ext>
            </a:extLst>
          </p:cNvPr>
          <p:cNvPicPr>
            <a:picLocks noChangeAspect="1"/>
          </p:cNvPicPr>
          <p:nvPr/>
        </p:nvPicPr>
        <p:blipFill rotWithShape="1">
          <a:blip r:embed="rId4">
            <a:extLst>
              <a:ext uri="{28A0092B-C50C-407E-A947-70E740481C1C}">
                <a14:useLocalDpi xmlns:a14="http://schemas.microsoft.com/office/drawing/2010/main" val="0"/>
              </a:ext>
            </a:extLst>
          </a:blip>
          <a:srcRect t="3670" b="5321"/>
          <a:stretch/>
        </p:blipFill>
        <p:spPr>
          <a:xfrm>
            <a:off x="7876079" y="1168463"/>
            <a:ext cx="2253107" cy="4556742"/>
          </a:xfrm>
          <a:prstGeom prst="rect">
            <a:avLst/>
          </a:prstGeom>
        </p:spPr>
      </p:pic>
      <p:pic>
        <p:nvPicPr>
          <p:cNvPr id="41" name="Picture 40">
            <a:extLst>
              <a:ext uri="{FF2B5EF4-FFF2-40B4-BE49-F238E27FC236}">
                <a16:creationId xmlns:a16="http://schemas.microsoft.com/office/drawing/2014/main" id="{EB577F54-41DA-4184-2B76-FD10529A24C6}"/>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4006" t="35331" r="13959" b="32355"/>
          <a:stretch/>
        </p:blipFill>
        <p:spPr>
          <a:xfrm>
            <a:off x="8150701" y="2127055"/>
            <a:ext cx="1703862" cy="1698493"/>
          </a:xfrm>
          <a:prstGeom prst="rect">
            <a:avLst/>
          </a:prstGeom>
        </p:spPr>
      </p:pic>
      <p:pic>
        <p:nvPicPr>
          <p:cNvPr id="42" name="Picture 41">
            <a:extLst>
              <a:ext uri="{FF2B5EF4-FFF2-40B4-BE49-F238E27FC236}">
                <a16:creationId xmlns:a16="http://schemas.microsoft.com/office/drawing/2014/main" id="{3AD1C575-E152-642C-BFCE-5E24FD79DFF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6251" t="15491" r="16127" b="22664"/>
          <a:stretch/>
        </p:blipFill>
        <p:spPr>
          <a:xfrm>
            <a:off x="8652581" y="2141411"/>
            <a:ext cx="700101" cy="691511"/>
          </a:xfrm>
          <a:prstGeom prst="rect">
            <a:avLst/>
          </a:prstGeom>
        </p:spPr>
      </p:pic>
      <p:sp>
        <p:nvSpPr>
          <p:cNvPr id="43" name="TextBox 42">
            <a:extLst>
              <a:ext uri="{FF2B5EF4-FFF2-40B4-BE49-F238E27FC236}">
                <a16:creationId xmlns:a16="http://schemas.microsoft.com/office/drawing/2014/main" id="{3E2656D3-94F7-B561-F19E-F7183500873A}"/>
              </a:ext>
            </a:extLst>
          </p:cNvPr>
          <p:cNvSpPr txBox="1"/>
          <p:nvPr/>
        </p:nvSpPr>
        <p:spPr>
          <a:xfrm>
            <a:off x="8191743" y="2867667"/>
            <a:ext cx="1621776" cy="430887"/>
          </a:xfrm>
          <a:prstGeom prst="rect">
            <a:avLst/>
          </a:prstGeom>
          <a:solidFill>
            <a:schemeClr val="bg1"/>
          </a:solidFill>
        </p:spPr>
        <p:txBody>
          <a:bodyPr wrap="square" rtlCol="0">
            <a:spAutoFit/>
          </a:bodyPr>
          <a:lstStyle/>
          <a:p>
            <a:pPr algn="ctr"/>
            <a:r>
              <a:rPr lang="en-IN" sz="1100" dirty="0"/>
              <a:t>Do you wish to continue with our female captain?</a:t>
            </a:r>
          </a:p>
        </p:txBody>
      </p:sp>
      <p:sp>
        <p:nvSpPr>
          <p:cNvPr id="44" name="TextBox 43">
            <a:extLst>
              <a:ext uri="{FF2B5EF4-FFF2-40B4-BE49-F238E27FC236}">
                <a16:creationId xmlns:a16="http://schemas.microsoft.com/office/drawing/2014/main" id="{32AF857F-3EE8-3F97-66FE-B8950C288486}"/>
              </a:ext>
            </a:extLst>
          </p:cNvPr>
          <p:cNvSpPr txBox="1"/>
          <p:nvPr/>
        </p:nvSpPr>
        <p:spPr>
          <a:xfrm>
            <a:off x="8577354" y="3376330"/>
            <a:ext cx="850553" cy="215444"/>
          </a:xfrm>
          <a:prstGeom prst="rect">
            <a:avLst/>
          </a:prstGeom>
          <a:solidFill>
            <a:schemeClr val="bg1"/>
          </a:solidFill>
        </p:spPr>
        <p:txBody>
          <a:bodyPr wrap="square" rtlCol="0">
            <a:spAutoFit/>
          </a:bodyPr>
          <a:lstStyle/>
          <a:p>
            <a:r>
              <a:rPr lang="en-IN" sz="800" b="1" dirty="0">
                <a:solidFill>
                  <a:schemeClr val="accent6"/>
                </a:solidFill>
                <a:latin typeface="Bradley Hand ITC" panose="03070402050302030203" pitchFamily="66" charset="0"/>
              </a:rPr>
              <a:t>Yes, Continue</a:t>
            </a:r>
          </a:p>
        </p:txBody>
      </p:sp>
      <p:sp>
        <p:nvSpPr>
          <p:cNvPr id="46" name="object 3">
            <a:extLst>
              <a:ext uri="{FF2B5EF4-FFF2-40B4-BE49-F238E27FC236}">
                <a16:creationId xmlns:a16="http://schemas.microsoft.com/office/drawing/2014/main" id="{2843F705-5781-1421-BC32-99394D863D41}"/>
              </a:ext>
            </a:extLst>
          </p:cNvPr>
          <p:cNvSpPr/>
          <p:nvPr/>
        </p:nvSpPr>
        <p:spPr>
          <a:xfrm>
            <a:off x="9577112" y="5741588"/>
            <a:ext cx="2614598" cy="1127633"/>
          </a:xfrm>
          <a:custGeom>
            <a:avLst/>
            <a:gdLst/>
            <a:ahLst/>
            <a:cxnLst/>
            <a:rect l="l" t="t" r="r" b="b"/>
            <a:pathLst>
              <a:path w="5795009" h="2663190">
                <a:moveTo>
                  <a:pt x="1154814" y="2662778"/>
                </a:moveTo>
                <a:lnTo>
                  <a:pt x="63387" y="586447"/>
                </a:lnTo>
                <a:lnTo>
                  <a:pt x="41022" y="539610"/>
                </a:lnTo>
                <a:lnTo>
                  <a:pt x="23599" y="493808"/>
                </a:lnTo>
                <a:lnTo>
                  <a:pt x="11020" y="449189"/>
                </a:lnTo>
                <a:lnTo>
                  <a:pt x="3186" y="405897"/>
                </a:lnTo>
                <a:lnTo>
                  <a:pt x="0" y="364082"/>
                </a:lnTo>
                <a:lnTo>
                  <a:pt x="1363" y="323889"/>
                </a:lnTo>
                <a:lnTo>
                  <a:pt x="7179" y="285466"/>
                </a:lnTo>
                <a:lnTo>
                  <a:pt x="31775" y="214516"/>
                </a:lnTo>
                <a:lnTo>
                  <a:pt x="73005" y="152408"/>
                </a:lnTo>
                <a:lnTo>
                  <a:pt x="99613" y="125037"/>
                </a:lnTo>
                <a:lnTo>
                  <a:pt x="130085" y="100317"/>
                </a:lnTo>
                <a:lnTo>
                  <a:pt x="164324" y="78395"/>
                </a:lnTo>
                <a:lnTo>
                  <a:pt x="202233" y="59418"/>
                </a:lnTo>
                <a:lnTo>
                  <a:pt x="243712" y="43534"/>
                </a:lnTo>
                <a:lnTo>
                  <a:pt x="288665" y="30888"/>
                </a:lnTo>
                <a:lnTo>
                  <a:pt x="336993" y="21628"/>
                </a:lnTo>
                <a:lnTo>
                  <a:pt x="388598" y="15901"/>
                </a:lnTo>
                <a:lnTo>
                  <a:pt x="443383" y="13854"/>
                </a:lnTo>
                <a:lnTo>
                  <a:pt x="5794791" y="0"/>
                </a:lnTo>
              </a:path>
            </a:pathLst>
          </a:custGeom>
          <a:ln w="12509">
            <a:solidFill>
              <a:srgbClr val="01A8E8"/>
            </a:solidFill>
          </a:ln>
        </p:spPr>
        <p:txBody>
          <a:bodyPr wrap="square" lIns="0" tIns="0" rIns="0" bIns="0" rtlCol="0"/>
          <a:lstStyle/>
          <a:p>
            <a:endParaRPr/>
          </a:p>
        </p:txBody>
      </p:sp>
    </p:spTree>
    <p:extLst>
      <p:ext uri="{BB962C8B-B14F-4D97-AF65-F5344CB8AC3E}">
        <p14:creationId xmlns:p14="http://schemas.microsoft.com/office/powerpoint/2010/main" val="1302459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131B70B8783241B97824739C12D376" ma:contentTypeVersion="12" ma:contentTypeDescription="Create a new document." ma:contentTypeScope="" ma:versionID="80eac3c5c9c18fad8888c7300223f66e">
  <xsd:schema xmlns:xsd="http://www.w3.org/2001/XMLSchema" xmlns:xs="http://www.w3.org/2001/XMLSchema" xmlns:p="http://schemas.microsoft.com/office/2006/metadata/properties" xmlns:ns3="15180d6c-929a-44a6-8341-c556fa9284b6" xmlns:ns4="eaae92ea-565a-4e48-bb01-0781f68a8e12" targetNamespace="http://schemas.microsoft.com/office/2006/metadata/properties" ma:root="true" ma:fieldsID="e4c5ee1280522b9b477858b622a93542" ns3:_="" ns4:_="">
    <xsd:import namespace="15180d6c-929a-44a6-8341-c556fa9284b6"/>
    <xsd:import namespace="eaae92ea-565a-4e48-bb01-0781f68a8e1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LengthInSeconds" minOccurs="0"/>
                <xsd:element ref="ns3:MediaServiceDateTaken" minOccurs="0"/>
                <xsd:element ref="ns3:MediaServiceOCR"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180d6c-929a-44a6-8341-c556fa9284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ae92ea-565a-4e48-bb01-0781f68a8e1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D1245F-9DE4-4941-BE23-A869A00D9008}">
  <ds:schemaRefs>
    <ds:schemaRef ds:uri="http://schemas.microsoft.com/sharepoint/v3/contenttype/forms"/>
  </ds:schemaRefs>
</ds:datastoreItem>
</file>

<file path=customXml/itemProps2.xml><?xml version="1.0" encoding="utf-8"?>
<ds:datastoreItem xmlns:ds="http://schemas.openxmlformats.org/officeDocument/2006/customXml" ds:itemID="{FB5CFBB5-564B-475E-B060-02DDE0E76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180d6c-929a-44a6-8341-c556fa9284b6"/>
    <ds:schemaRef ds:uri="eaae92ea-565a-4e48-bb01-0781f68a8e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F92C31-84C5-4922-908A-FA242DDEA2E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New Microsoft PowerPoint Presentation</Template>
  <TotalTime>4154</TotalTime>
  <Words>1932</Words>
  <Application>Microsoft Office PowerPoint</Application>
  <PresentationFormat>Widescreen</PresentationFormat>
  <Paragraphs>228</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Bahnschrift Light SemiCondensed</vt:lpstr>
      <vt:lpstr>Bradley Hand ITC</vt:lpstr>
      <vt:lpstr>Calibri</vt:lpstr>
      <vt:lpstr>Calibri Light</vt:lpstr>
      <vt:lpstr>Tahoma</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SWOT Analysis  </vt:lpstr>
      <vt:lpstr>Customer Value Proposition</vt:lpstr>
      <vt:lpstr>Market Research</vt:lpstr>
      <vt:lpstr>Observations/Analysis</vt:lpstr>
      <vt:lpstr>Insights from customer survey</vt:lpstr>
      <vt:lpstr>Measures</vt:lpstr>
      <vt:lpstr>Solutions</vt:lpstr>
      <vt:lpstr>Marketing Strategy in Tier 2 and Tier 3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Basket  Challenges in tier II cities</dc:title>
  <dc:creator>Harshit Khokhawat</dc:creator>
  <cp:lastModifiedBy>Prerna Singh Chauhan</cp:lastModifiedBy>
  <cp:revision>127</cp:revision>
  <dcterms:created xsi:type="dcterms:W3CDTF">2021-11-23T18:27:31Z</dcterms:created>
  <dcterms:modified xsi:type="dcterms:W3CDTF">2024-08-29T07:55:53Z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0x01010072131B70B8783241B97824739C12D376</vt:lpwstr>
  </property>
</Properties>
</file>